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56" r:id="rId2"/>
    <p:sldId id="258" r:id="rId3"/>
    <p:sldId id="272" r:id="rId4"/>
    <p:sldId id="269" r:id="rId5"/>
    <p:sldId id="273" r:id="rId6"/>
    <p:sldId id="305" r:id="rId7"/>
    <p:sldId id="294" r:id="rId8"/>
    <p:sldId id="306" r:id="rId9"/>
    <p:sldId id="307" r:id="rId10"/>
    <p:sldId id="295" r:id="rId11"/>
    <p:sldId id="296" r:id="rId12"/>
    <p:sldId id="313" r:id="rId13"/>
    <p:sldId id="308" r:id="rId14"/>
    <p:sldId id="309" r:id="rId15"/>
    <p:sldId id="310" r:id="rId16"/>
    <p:sldId id="311" r:id="rId17"/>
    <p:sldId id="312" r:id="rId18"/>
    <p:sldId id="271" r:id="rId19"/>
    <p:sldId id="314" r:id="rId20"/>
    <p:sldId id="315" r:id="rId21"/>
    <p:sldId id="316" r:id="rId22"/>
    <p:sldId id="317" r:id="rId23"/>
    <p:sldId id="318" r:id="rId24"/>
    <p:sldId id="319" r:id="rId25"/>
    <p:sldId id="320" r:id="rId26"/>
    <p:sldId id="321" r:id="rId27"/>
    <p:sldId id="322" r:id="rId28"/>
    <p:sldId id="323" r:id="rId29"/>
  </p:sldIdLst>
  <p:sldSz cx="16257588" cy="9144000"/>
  <p:notesSz cx="9144000" cy="6858000"/>
  <p:defaultTextStyle>
    <a:defPPr>
      <a:defRPr lang="nl-NL"/>
    </a:defPPr>
    <a:lvl1pPr marL="0" algn="l" defTabSz="121926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121926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121926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121926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121926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121926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121926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121926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121926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579" userDrawn="1">
          <p15:clr>
            <a:srgbClr val="A4A3A4"/>
          </p15:clr>
        </p15:guide>
        <p15:guide id="2" pos="471" userDrawn="1">
          <p15:clr>
            <a:srgbClr val="A4A3A4"/>
          </p15:clr>
        </p15:guide>
        <p15:guide id="3" orient="horz" pos="4680" userDrawn="1">
          <p15:clr>
            <a:srgbClr val="A4A3A4"/>
          </p15:clr>
        </p15:guide>
        <p15:guide id="4" pos="4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F00"/>
    <a:srgbClr val="52B6E7"/>
    <a:srgbClr val="4F2D7F"/>
    <a:srgbClr val="FFFFFF"/>
    <a:srgbClr val="21AE4A"/>
    <a:srgbClr val="EF008C"/>
    <a:srgbClr val="0079BD"/>
    <a:srgbClr val="E71C21"/>
    <a:srgbClr val="EF8221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46" autoAdjust="0"/>
    <p:restoredTop sz="75238" autoAdjust="0"/>
  </p:normalViewPr>
  <p:slideViewPr>
    <p:cSldViewPr snapToGrid="0" showGuides="1">
      <p:cViewPr varScale="1">
        <p:scale>
          <a:sx n="71" d="100"/>
          <a:sy n="71" d="100"/>
        </p:scale>
        <p:origin x="2064" y="168"/>
      </p:cViewPr>
      <p:guideLst>
        <p:guide orient="horz" pos="5579"/>
        <p:guide pos="471"/>
        <p:guide orient="horz" pos="4680"/>
        <p:guide pos="4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800"/>
    </p:cViewPr>
  </p:sorterViewPr>
  <p:notesViewPr>
    <p:cSldViewPr snapToGrid="0">
      <p:cViewPr varScale="1">
        <p:scale>
          <a:sx n="109" d="100"/>
          <a:sy n="109" d="100"/>
        </p:scale>
        <p:origin x="2000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EC3191-6BC3-4197-B744-AC7EDFFC6078}" type="datetimeFigureOut">
              <a:rPr lang="nl-NL" smtClean="0"/>
              <a:t>24-04-2020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2286000" y="514350"/>
            <a:ext cx="4572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B7A2E1-0EF5-4F6C-A697-A12883C24FF3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463780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Who is Maarten van Steen?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Why, how, what (golden circle)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/>
              <a:t>Examples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/>
              <a:t>There is hardly any curiosity-driven research (anymore)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/>
              <a:t>Fundamental versus applied (Pasteur’s Quadrant)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The research motivation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The research question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The research methodology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/>
              <a:t>Approach 1: first invent, then read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/>
              <a:t>Approach 2: first read, then invent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Understanding the problem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/>
              <a:t>A well-understood problem can be explained well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/>
              <a:t>A poorly understood problem cannot be explained.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Understanding the solution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/>
              <a:t>Make your assumptions explicit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/>
              <a:t>What are the criteria for a good solution?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/>
              <a:t>How to evaluate a solution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endParaRPr lang="en-US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B7A2E1-0EF5-4F6C-A697-A12883C24FF3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843946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B7A2E1-0EF5-4F6C-A697-A12883C24FF3}" type="slidenum">
              <a:rPr lang="nl-NL" smtClean="0"/>
              <a:t>20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472260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B7A2E1-0EF5-4F6C-A697-A12883C24FF3}" type="slidenum">
              <a:rPr lang="nl-NL" smtClean="0"/>
              <a:t>28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997387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B7A2E1-0EF5-4F6C-A697-A12883C24FF3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869581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Seemingly solvable means that you have an idea of the type of solution.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B7A2E1-0EF5-4F6C-A697-A12883C24FF3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982907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B7A2E1-0EF5-4F6C-A697-A12883C24FF3}" type="slidenum">
              <a:rPr lang="nl-NL" smtClean="0"/>
              <a:t>11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70448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Q: what are the pros and cons of this approach?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You get to know a lot about the topic.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You have no idea if what you read contributes to a solution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Where do you start with reading [come back to that later]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Essentially: everything is equally important.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B7A2E1-0EF5-4F6C-A697-A12883C24FF3}" type="slidenum">
              <a:rPr lang="nl-NL" smtClean="0"/>
              <a:t>14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285442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Q: What are the pros and cons?</a:t>
            </a:r>
          </a:p>
          <a:p>
            <a:endParaRPr lang="en-US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You may be doing something that has already been done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You may be wasting a lot of time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You will get a pretty good understanding of the problem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You will be able to be much more selective in reading related material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B7A2E1-0EF5-4F6C-A697-A12883C24FF3}" type="slidenum">
              <a:rPr lang="nl-NL" smtClean="0"/>
              <a:t>15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059511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Start with relevant survey/overview/tutorials. </a:t>
            </a:r>
          </a:p>
          <a:p>
            <a:r>
              <a:rPr lang="en-US"/>
              <a:t>Be sure to check the relevant references in those overviews.</a:t>
            </a:r>
          </a:p>
          <a:p>
            <a:endParaRPr lang="en-US"/>
          </a:p>
          <a:p>
            <a:r>
              <a:rPr lang="en-US"/>
              <a:t>Rule: understanding the problem requires that you really dig into exploring solution spaces. It really doesn’t matter that your first attempts fail. Research is not the same as an assignment.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B7A2E1-0EF5-4F6C-A697-A12883C24FF3}" type="slidenum">
              <a:rPr lang="nl-NL" smtClean="0"/>
              <a:t>16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009099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essential question is: how good is your solution?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B7A2E1-0EF5-4F6C-A697-A12883C24FF3}" type="slidenum">
              <a:rPr lang="nl-NL" smtClean="0"/>
              <a:t>17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910130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What’s the problem?</a:t>
            </a:r>
          </a:p>
          <a:p>
            <a:endParaRPr lang="en-US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There are always data sets that will prove you right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Situations are barely comparable to each other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Assumptions on the underlying systems are different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The graphs really are often pretty meaningless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However, without the comparisons, your solution will not even be looked at.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B7A2E1-0EF5-4F6C-A697-A12883C24FF3}" type="slidenum">
              <a:rPr lang="nl-NL" smtClean="0"/>
              <a:t>18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791624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4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4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9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9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82642">
            <a:off x="3648102" y="-5108468"/>
            <a:ext cx="9475594" cy="1820375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7532" y="3180639"/>
            <a:ext cx="9588476" cy="346179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9369" y="3182476"/>
            <a:ext cx="9588476" cy="3461797"/>
          </a:xfrm>
          <a:prstGeom prst="rect">
            <a:avLst/>
          </a:prstGeom>
        </p:spPr>
      </p:pic>
      <p:sp>
        <p:nvSpPr>
          <p:cNvPr id="8" name="Oval 7"/>
          <p:cNvSpPr/>
          <p:nvPr userDrawn="1"/>
        </p:nvSpPr>
        <p:spPr>
          <a:xfrm>
            <a:off x="10336436" y="6355308"/>
            <a:ext cx="274856" cy="274856"/>
          </a:xfrm>
          <a:prstGeom prst="ellipse">
            <a:avLst/>
          </a:prstGeom>
          <a:solidFill>
            <a:srgbClr val="0079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Oval 8"/>
          <p:cNvSpPr/>
          <p:nvPr userDrawn="1"/>
        </p:nvSpPr>
        <p:spPr>
          <a:xfrm>
            <a:off x="10236409" y="6469038"/>
            <a:ext cx="143453" cy="143453"/>
          </a:xfrm>
          <a:prstGeom prst="ellipse">
            <a:avLst/>
          </a:prstGeom>
          <a:solidFill>
            <a:srgbClr val="0079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Oval 9"/>
          <p:cNvSpPr/>
          <p:nvPr userDrawn="1"/>
        </p:nvSpPr>
        <p:spPr>
          <a:xfrm>
            <a:off x="10607378" y="5043641"/>
            <a:ext cx="260789" cy="260789"/>
          </a:xfrm>
          <a:prstGeom prst="ellipse">
            <a:avLst/>
          </a:prstGeom>
          <a:solidFill>
            <a:srgbClr val="0079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Oval 10"/>
          <p:cNvSpPr/>
          <p:nvPr userDrawn="1"/>
        </p:nvSpPr>
        <p:spPr>
          <a:xfrm>
            <a:off x="12120211" y="4826760"/>
            <a:ext cx="189412" cy="189412"/>
          </a:xfrm>
          <a:prstGeom prst="ellipse">
            <a:avLst/>
          </a:prstGeom>
          <a:solidFill>
            <a:srgbClr val="0079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Oval 11"/>
          <p:cNvSpPr/>
          <p:nvPr userDrawn="1"/>
        </p:nvSpPr>
        <p:spPr>
          <a:xfrm>
            <a:off x="13564803" y="4980074"/>
            <a:ext cx="189412" cy="189412"/>
          </a:xfrm>
          <a:prstGeom prst="ellipse">
            <a:avLst/>
          </a:prstGeom>
          <a:solidFill>
            <a:srgbClr val="0079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  <a:endParaRPr lang="nl-NL" dirty="0"/>
          </a:p>
        </p:txBody>
      </p:sp>
      <p:sp>
        <p:nvSpPr>
          <p:cNvPr id="13" name="Oval 12"/>
          <p:cNvSpPr/>
          <p:nvPr userDrawn="1"/>
        </p:nvSpPr>
        <p:spPr>
          <a:xfrm>
            <a:off x="12616284" y="5446372"/>
            <a:ext cx="189412" cy="189412"/>
          </a:xfrm>
          <a:prstGeom prst="ellipse">
            <a:avLst/>
          </a:prstGeom>
          <a:solidFill>
            <a:srgbClr val="0079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  <a:endParaRPr lang="nl-NL" dirty="0"/>
          </a:p>
        </p:txBody>
      </p:sp>
      <p:sp>
        <p:nvSpPr>
          <p:cNvPr id="14" name="Oval 13"/>
          <p:cNvSpPr/>
          <p:nvPr userDrawn="1"/>
        </p:nvSpPr>
        <p:spPr>
          <a:xfrm>
            <a:off x="12745938" y="6279626"/>
            <a:ext cx="189412" cy="189412"/>
          </a:xfrm>
          <a:prstGeom prst="ellipse">
            <a:avLst/>
          </a:prstGeom>
          <a:solidFill>
            <a:srgbClr val="0079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  <a:endParaRPr lang="nl-NL" dirty="0"/>
          </a:p>
        </p:txBody>
      </p:sp>
      <p:sp>
        <p:nvSpPr>
          <p:cNvPr id="15" name="Oval 14"/>
          <p:cNvSpPr/>
          <p:nvPr userDrawn="1"/>
        </p:nvSpPr>
        <p:spPr>
          <a:xfrm>
            <a:off x="14114223" y="5218822"/>
            <a:ext cx="189412" cy="189412"/>
          </a:xfrm>
          <a:prstGeom prst="ellipse">
            <a:avLst/>
          </a:prstGeom>
          <a:solidFill>
            <a:srgbClr val="0079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  <a:endParaRPr lang="nl-NL" dirty="0"/>
          </a:p>
        </p:txBody>
      </p:sp>
      <p:sp>
        <p:nvSpPr>
          <p:cNvPr id="16" name="Oval 15"/>
          <p:cNvSpPr/>
          <p:nvPr userDrawn="1"/>
        </p:nvSpPr>
        <p:spPr>
          <a:xfrm>
            <a:off x="15143295" y="3354231"/>
            <a:ext cx="189412" cy="189412"/>
          </a:xfrm>
          <a:prstGeom prst="ellipse">
            <a:avLst/>
          </a:prstGeom>
          <a:solidFill>
            <a:srgbClr val="0079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  <a:endParaRPr lang="nl-NL" dirty="0"/>
          </a:p>
        </p:txBody>
      </p:sp>
      <p:sp>
        <p:nvSpPr>
          <p:cNvPr id="17" name="Text Placeholder 23"/>
          <p:cNvSpPr>
            <a:spLocks noGrp="1"/>
          </p:cNvSpPr>
          <p:nvPr>
            <p:ph type="body" sz="quarter" idx="11" hasCustomPrompt="1"/>
          </p:nvPr>
        </p:nvSpPr>
        <p:spPr>
          <a:xfrm>
            <a:off x="1358084" y="3993410"/>
            <a:ext cx="4924385" cy="79328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6000" b="1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TITEL NAAM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17D6BB1-3F6E-BA4A-B028-864614C83A83}"/>
              </a:ext>
            </a:extLst>
          </p:cNvPr>
          <p:cNvSpPr txBox="1"/>
          <p:nvPr userDrawn="1"/>
        </p:nvSpPr>
        <p:spPr>
          <a:xfrm>
            <a:off x="468351" y="8608741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437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accel="4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40000" decel="6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accel="40000" decel="6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40000" decel="6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3" accel="40000" decel="6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6" accel="4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accel="40000" decel="6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40000" decel="6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40000" decel="6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6" presetClass="entr" presetSubtype="3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0" presetClass="entr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82642">
            <a:off x="3664431" y="-5265847"/>
            <a:ext cx="9475594" cy="1820375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156593">
            <a:off x="9695211" y="2103333"/>
            <a:ext cx="5002587" cy="524214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156593">
            <a:off x="9653654" y="2173780"/>
            <a:ext cx="5002587" cy="524214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624287">
            <a:off x="14000738" y="5749438"/>
            <a:ext cx="2905125" cy="1266825"/>
          </a:xfrm>
          <a:prstGeom prst="rect">
            <a:avLst/>
          </a:prstGeom>
        </p:spPr>
      </p:pic>
      <p:sp>
        <p:nvSpPr>
          <p:cNvPr id="8" name="Text Placeholder 11"/>
          <p:cNvSpPr>
            <a:spLocks noGrp="1"/>
          </p:cNvSpPr>
          <p:nvPr>
            <p:ph type="body" sz="quarter" idx="16"/>
          </p:nvPr>
        </p:nvSpPr>
        <p:spPr>
          <a:xfrm>
            <a:off x="747713" y="5499100"/>
            <a:ext cx="5276850" cy="3357563"/>
          </a:xfrm>
          <a:prstGeom prst="rect">
            <a:avLst/>
          </a:prstGeom>
          <a:noFill/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9" name="Text Placeholder 23"/>
          <p:cNvSpPr>
            <a:spLocks noGrp="1"/>
          </p:cNvSpPr>
          <p:nvPr>
            <p:ph type="body" sz="quarter" idx="11" hasCustomPrompt="1"/>
          </p:nvPr>
        </p:nvSpPr>
        <p:spPr>
          <a:xfrm>
            <a:off x="909210" y="5690800"/>
            <a:ext cx="4924385" cy="793286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indent="0">
              <a:buNone/>
              <a:defRPr sz="480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REGEL 1</a:t>
            </a:r>
          </a:p>
        </p:txBody>
      </p:sp>
      <p:sp>
        <p:nvSpPr>
          <p:cNvPr id="12" name="Text Placeholder 23"/>
          <p:cNvSpPr>
            <a:spLocks noGrp="1"/>
          </p:cNvSpPr>
          <p:nvPr>
            <p:ph type="body" sz="quarter" idx="12" hasCustomPrompt="1"/>
          </p:nvPr>
        </p:nvSpPr>
        <p:spPr>
          <a:xfrm>
            <a:off x="921244" y="6225387"/>
            <a:ext cx="4924385" cy="793286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indent="0">
              <a:buNone/>
              <a:defRPr sz="480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REGEL 2</a:t>
            </a:r>
          </a:p>
        </p:txBody>
      </p:sp>
      <p:sp>
        <p:nvSpPr>
          <p:cNvPr id="13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921244" y="6759974"/>
            <a:ext cx="4924385" cy="793286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indent="0">
              <a:buNone/>
              <a:defRPr sz="480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REGEL 3</a:t>
            </a:r>
          </a:p>
        </p:txBody>
      </p:sp>
      <p:sp>
        <p:nvSpPr>
          <p:cNvPr id="14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921244" y="7586861"/>
            <a:ext cx="4924385" cy="1269801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indent="0">
              <a:lnSpc>
                <a:spcPct val="70000"/>
              </a:lnSpc>
              <a:buNone/>
              <a:defRPr sz="2200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Body </a:t>
            </a:r>
            <a:r>
              <a:rPr lang="en-US" dirty="0" err="1"/>
              <a:t>tekst</a:t>
            </a:r>
            <a:endParaRPr lang="en-US" dirty="0"/>
          </a:p>
          <a:p>
            <a:pPr lvl="0"/>
            <a:r>
              <a:rPr lang="en-US" dirty="0"/>
              <a:t>Body </a:t>
            </a:r>
            <a:r>
              <a:rPr lang="en-US" dirty="0" err="1"/>
              <a:t>tekst</a:t>
            </a:r>
            <a:endParaRPr lang="en-US" dirty="0"/>
          </a:p>
          <a:p>
            <a:pPr lvl="0"/>
            <a:r>
              <a:rPr lang="en-US" dirty="0"/>
              <a:t>Body </a:t>
            </a:r>
            <a:r>
              <a:rPr lang="en-US" dirty="0" err="1"/>
              <a:t>tekst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5414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>
        <p:tmplLst>
          <p:tmpl>
            <p:tnLst>
              <p:par>
                <p:cTn presetID="22" presetClass="entr" presetSubtype="1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22" presetClass="entr" presetSubtype="1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  <p:tmpl>
            <p:tnLst>
              <p:par>
                <p:cTn presetID="10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82642">
            <a:off x="3664431" y="-5265847"/>
            <a:ext cx="9475594" cy="18203754"/>
          </a:xfrm>
          <a:prstGeom prst="rect">
            <a:avLst/>
          </a:prstGeom>
        </p:spPr>
      </p:pic>
      <p:sp>
        <p:nvSpPr>
          <p:cNvPr id="17" name="Text Placeholder 23"/>
          <p:cNvSpPr>
            <a:spLocks noGrp="1"/>
          </p:cNvSpPr>
          <p:nvPr>
            <p:ph type="body" sz="quarter" idx="11" hasCustomPrompt="1"/>
          </p:nvPr>
        </p:nvSpPr>
        <p:spPr>
          <a:xfrm>
            <a:off x="1358084" y="3993410"/>
            <a:ext cx="4924385" cy="79328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6000" b="1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TITEL NAAM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26182" y="14903"/>
            <a:ext cx="6787877" cy="9144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20560" y="-11559"/>
            <a:ext cx="6787877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641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82642">
            <a:off x="3664431" y="-5265847"/>
            <a:ext cx="9475594" cy="1820375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26182" y="14903"/>
            <a:ext cx="6787877" cy="9144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20560" y="-11559"/>
            <a:ext cx="6787877" cy="9144000"/>
          </a:xfrm>
          <a:prstGeom prst="rect">
            <a:avLst/>
          </a:prstGeom>
        </p:spPr>
      </p:pic>
      <p:sp>
        <p:nvSpPr>
          <p:cNvPr id="7" name="Text Placeholder 11"/>
          <p:cNvSpPr>
            <a:spLocks noGrp="1"/>
          </p:cNvSpPr>
          <p:nvPr>
            <p:ph type="body" sz="quarter" idx="16"/>
          </p:nvPr>
        </p:nvSpPr>
        <p:spPr>
          <a:xfrm>
            <a:off x="747713" y="5499100"/>
            <a:ext cx="5276850" cy="3357563"/>
          </a:xfrm>
          <a:prstGeom prst="rect">
            <a:avLst/>
          </a:prstGeom>
          <a:noFill/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Text Placeholder 23"/>
          <p:cNvSpPr>
            <a:spLocks noGrp="1"/>
          </p:cNvSpPr>
          <p:nvPr>
            <p:ph type="body" sz="quarter" idx="11" hasCustomPrompt="1"/>
          </p:nvPr>
        </p:nvSpPr>
        <p:spPr>
          <a:xfrm>
            <a:off x="909210" y="5690800"/>
            <a:ext cx="4924385" cy="793286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indent="0">
              <a:buNone/>
              <a:defRPr sz="480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REGEL 1</a:t>
            </a:r>
          </a:p>
        </p:txBody>
      </p:sp>
      <p:sp>
        <p:nvSpPr>
          <p:cNvPr id="11" name="Text Placeholder 23"/>
          <p:cNvSpPr>
            <a:spLocks noGrp="1"/>
          </p:cNvSpPr>
          <p:nvPr>
            <p:ph type="body" sz="quarter" idx="12" hasCustomPrompt="1"/>
          </p:nvPr>
        </p:nvSpPr>
        <p:spPr>
          <a:xfrm>
            <a:off x="921244" y="6225387"/>
            <a:ext cx="4924385" cy="793286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indent="0">
              <a:buNone/>
              <a:defRPr sz="480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REGEL 2</a:t>
            </a:r>
          </a:p>
        </p:txBody>
      </p:sp>
      <p:sp>
        <p:nvSpPr>
          <p:cNvPr id="12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921244" y="6759974"/>
            <a:ext cx="4924385" cy="793286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indent="0">
              <a:buNone/>
              <a:defRPr sz="480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REGEL 3</a:t>
            </a:r>
          </a:p>
        </p:txBody>
      </p:sp>
      <p:sp>
        <p:nvSpPr>
          <p:cNvPr id="13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921244" y="7586861"/>
            <a:ext cx="4924385" cy="1269801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indent="0">
              <a:lnSpc>
                <a:spcPct val="70000"/>
              </a:lnSpc>
              <a:buNone/>
              <a:defRPr sz="2200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Body </a:t>
            </a:r>
            <a:r>
              <a:rPr lang="en-US" dirty="0" err="1"/>
              <a:t>tekst</a:t>
            </a:r>
            <a:endParaRPr lang="en-US" dirty="0"/>
          </a:p>
          <a:p>
            <a:pPr lvl="0"/>
            <a:r>
              <a:rPr lang="en-US" dirty="0"/>
              <a:t>Body </a:t>
            </a:r>
            <a:r>
              <a:rPr lang="en-US" dirty="0" err="1"/>
              <a:t>tekst</a:t>
            </a:r>
            <a:endParaRPr lang="en-US" dirty="0"/>
          </a:p>
          <a:p>
            <a:pPr lvl="0"/>
            <a:r>
              <a:rPr lang="en-US" dirty="0"/>
              <a:t>Body </a:t>
            </a:r>
            <a:r>
              <a:rPr lang="en-US" dirty="0" err="1"/>
              <a:t>tekst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4641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>
        <p:tmplLst>
          <p:tmpl>
            <p:tnLst>
              <p:par>
                <p:cTn presetID="22" presetClass="entr" presetSubtype="1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22" presetClass="entr" presetSubtype="1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>
            <p:tnLst>
              <p:par>
                <p:cTn presetID="10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82642">
            <a:off x="3664431" y="-5265847"/>
            <a:ext cx="9475594" cy="18203754"/>
          </a:xfrm>
          <a:prstGeom prst="rect">
            <a:avLst/>
          </a:prstGeom>
        </p:spPr>
      </p:pic>
      <p:sp>
        <p:nvSpPr>
          <p:cNvPr id="17" name="Text Placeholder 23"/>
          <p:cNvSpPr>
            <a:spLocks noGrp="1"/>
          </p:cNvSpPr>
          <p:nvPr>
            <p:ph type="body" sz="quarter" idx="11" hasCustomPrompt="1"/>
          </p:nvPr>
        </p:nvSpPr>
        <p:spPr>
          <a:xfrm>
            <a:off x="1358084" y="3993410"/>
            <a:ext cx="4924385" cy="79328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6000" b="1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TITEL NAAM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703695">
            <a:off x="11444108" y="4705580"/>
            <a:ext cx="1753994" cy="173801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07259">
            <a:off x="13500558" y="4040628"/>
            <a:ext cx="1427960" cy="141495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672066">
            <a:off x="8713368" y="1626427"/>
            <a:ext cx="3284287" cy="3254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471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accel="4000" decel="9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8" presetClass="emph" presetSubtype="0" accel="36000" decel="6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" presetClass="entr" presetSubtype="2" accel="4000" decel="94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8" presetClass="emph" presetSubtype="0" accel="36000" decel="64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5400000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2" presetClass="entr" presetSubtype="2" accel="4000" decel="94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8" presetClass="emph" presetSubtype="0" accel="36000" decel="64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5400000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82642">
            <a:off x="3664431" y="-5265847"/>
            <a:ext cx="9475594" cy="1820375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703695">
            <a:off x="11444108" y="4705580"/>
            <a:ext cx="1753994" cy="173801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07259">
            <a:off x="13500558" y="4040628"/>
            <a:ext cx="1427960" cy="141495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672066">
            <a:off x="8713368" y="1626427"/>
            <a:ext cx="3284287" cy="3254365"/>
          </a:xfrm>
          <a:prstGeom prst="rect">
            <a:avLst/>
          </a:prstGeom>
        </p:spPr>
      </p:pic>
      <p:sp>
        <p:nvSpPr>
          <p:cNvPr id="8" name="Text Placeholder 11"/>
          <p:cNvSpPr>
            <a:spLocks noGrp="1"/>
          </p:cNvSpPr>
          <p:nvPr>
            <p:ph type="body" sz="quarter" idx="16"/>
          </p:nvPr>
        </p:nvSpPr>
        <p:spPr>
          <a:xfrm>
            <a:off x="747713" y="5499100"/>
            <a:ext cx="5276850" cy="3357563"/>
          </a:xfrm>
          <a:prstGeom prst="rect">
            <a:avLst/>
          </a:prstGeom>
          <a:noFill/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9" name="Text Placeholder 23"/>
          <p:cNvSpPr>
            <a:spLocks noGrp="1"/>
          </p:cNvSpPr>
          <p:nvPr>
            <p:ph type="body" sz="quarter" idx="11" hasCustomPrompt="1"/>
          </p:nvPr>
        </p:nvSpPr>
        <p:spPr>
          <a:xfrm>
            <a:off x="909210" y="5690800"/>
            <a:ext cx="4924385" cy="793286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indent="0">
              <a:buNone/>
              <a:defRPr sz="480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REGEL 1</a:t>
            </a:r>
          </a:p>
        </p:txBody>
      </p:sp>
      <p:sp>
        <p:nvSpPr>
          <p:cNvPr id="12" name="Text Placeholder 23"/>
          <p:cNvSpPr>
            <a:spLocks noGrp="1"/>
          </p:cNvSpPr>
          <p:nvPr>
            <p:ph type="body" sz="quarter" idx="12" hasCustomPrompt="1"/>
          </p:nvPr>
        </p:nvSpPr>
        <p:spPr>
          <a:xfrm>
            <a:off x="921244" y="6225387"/>
            <a:ext cx="4924385" cy="793286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indent="0">
              <a:buNone/>
              <a:defRPr sz="480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REGEL 2</a:t>
            </a:r>
          </a:p>
        </p:txBody>
      </p:sp>
      <p:sp>
        <p:nvSpPr>
          <p:cNvPr id="13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921244" y="6759974"/>
            <a:ext cx="4924385" cy="793286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indent="0">
              <a:buNone/>
              <a:defRPr sz="480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REGEL 3</a:t>
            </a:r>
          </a:p>
        </p:txBody>
      </p:sp>
      <p:sp>
        <p:nvSpPr>
          <p:cNvPr id="14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921244" y="7586861"/>
            <a:ext cx="4924385" cy="1269801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indent="0">
              <a:lnSpc>
                <a:spcPct val="70000"/>
              </a:lnSpc>
              <a:buNone/>
              <a:defRPr sz="2200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Body </a:t>
            </a:r>
            <a:r>
              <a:rPr lang="en-US" dirty="0" err="1"/>
              <a:t>tekst</a:t>
            </a:r>
            <a:endParaRPr lang="en-US" dirty="0"/>
          </a:p>
          <a:p>
            <a:pPr lvl="0"/>
            <a:r>
              <a:rPr lang="en-US" dirty="0"/>
              <a:t>Body </a:t>
            </a:r>
            <a:r>
              <a:rPr lang="en-US" dirty="0" err="1"/>
              <a:t>tekst</a:t>
            </a:r>
            <a:endParaRPr lang="en-US" dirty="0"/>
          </a:p>
          <a:p>
            <a:pPr lvl="0"/>
            <a:r>
              <a:rPr lang="en-US" dirty="0"/>
              <a:t>Body </a:t>
            </a:r>
            <a:r>
              <a:rPr lang="en-US" dirty="0" err="1"/>
              <a:t>tekst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2386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4000" decel="9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accel="36000" decel="6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2" accel="4000" decel="94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8" presetClass="emph" presetSubtype="0" accel="36000" decel="64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5400000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2" accel="4000" decel="94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8" presetClass="emph" presetSubtype="0" accel="36000" decel="64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5400000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>
        <p:tmplLst>
          <p:tmpl>
            <p:tnLst>
              <p:par>
                <p:cTn presetID="22" presetClass="entr" presetSubtype="1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22" presetClass="entr" presetSubtype="1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  <p:tmpl>
            <p:tnLst>
              <p:par>
                <p:cTn presetID="10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CC9704A-E079-C94B-B01E-622773E8EC0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82642">
            <a:off x="3664431" y="-5265847"/>
            <a:ext cx="9475594" cy="18203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9787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86016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tra slide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2102618" y="1796030"/>
            <a:ext cx="6330182" cy="955311"/>
          </a:xfrm>
          <a:prstGeom prst="rect">
            <a:avLst/>
          </a:prstGeom>
          <a:solidFill>
            <a:srgbClr val="0079BD"/>
          </a:solidFill>
        </p:spPr>
        <p:txBody>
          <a:bodyPr lIns="457200"/>
          <a:lstStyle>
            <a:lvl1pPr marL="0" indent="0">
              <a:buNone/>
              <a:defRPr sz="2800" b="1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TEKST</a:t>
            </a: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3" hasCustomPrompt="1"/>
          </p:nvPr>
        </p:nvSpPr>
        <p:spPr>
          <a:xfrm>
            <a:off x="976035" y="1560676"/>
            <a:ext cx="1397005" cy="1397677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800" b="1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TEKST</a:t>
            </a:r>
          </a:p>
          <a:p>
            <a:pPr lvl="0"/>
            <a:r>
              <a:rPr lang="en-US" dirty="0"/>
              <a:t>CIJFER</a:t>
            </a:r>
          </a:p>
        </p:txBody>
      </p:sp>
      <p:sp>
        <p:nvSpPr>
          <p:cNvPr id="54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3131988" y="3505636"/>
            <a:ext cx="6330182" cy="955311"/>
          </a:xfrm>
          <a:prstGeom prst="rect">
            <a:avLst/>
          </a:prstGeom>
          <a:solidFill>
            <a:srgbClr val="0079BD"/>
          </a:solidFill>
        </p:spPr>
        <p:txBody>
          <a:bodyPr lIns="457200"/>
          <a:lstStyle>
            <a:lvl1pPr marL="0" indent="0">
              <a:buNone/>
              <a:defRPr sz="2800" b="1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TEKST</a:t>
            </a:r>
          </a:p>
        </p:txBody>
      </p:sp>
      <p:sp>
        <p:nvSpPr>
          <p:cNvPr id="55" name="Text Placeholder 26"/>
          <p:cNvSpPr>
            <a:spLocks noGrp="1"/>
          </p:cNvSpPr>
          <p:nvPr>
            <p:ph type="body" sz="quarter" idx="16" hasCustomPrompt="1"/>
          </p:nvPr>
        </p:nvSpPr>
        <p:spPr>
          <a:xfrm>
            <a:off x="2005405" y="3270282"/>
            <a:ext cx="1397005" cy="1397677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800" b="1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TEKST</a:t>
            </a:r>
          </a:p>
          <a:p>
            <a:pPr lvl="0"/>
            <a:r>
              <a:rPr lang="en-US" dirty="0"/>
              <a:t>CIJFER</a:t>
            </a:r>
          </a:p>
        </p:txBody>
      </p:sp>
      <p:sp>
        <p:nvSpPr>
          <p:cNvPr id="56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161358" y="5215242"/>
            <a:ext cx="6330182" cy="955311"/>
          </a:xfrm>
          <a:prstGeom prst="rect">
            <a:avLst/>
          </a:prstGeom>
          <a:solidFill>
            <a:srgbClr val="0079BD"/>
          </a:solidFill>
        </p:spPr>
        <p:txBody>
          <a:bodyPr lIns="457200"/>
          <a:lstStyle>
            <a:lvl1pPr marL="0" indent="0">
              <a:buNone/>
              <a:defRPr sz="2800" b="1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TEKST</a:t>
            </a:r>
          </a:p>
        </p:txBody>
      </p:sp>
      <p:sp>
        <p:nvSpPr>
          <p:cNvPr id="57" name="Text Placeholder 26"/>
          <p:cNvSpPr>
            <a:spLocks noGrp="1"/>
          </p:cNvSpPr>
          <p:nvPr>
            <p:ph type="body" sz="quarter" idx="18" hasCustomPrompt="1"/>
          </p:nvPr>
        </p:nvSpPr>
        <p:spPr>
          <a:xfrm>
            <a:off x="3034775" y="4979888"/>
            <a:ext cx="1397005" cy="1397677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800" b="1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TEKST</a:t>
            </a:r>
          </a:p>
          <a:p>
            <a:pPr lvl="0"/>
            <a:r>
              <a:rPr lang="en-US" dirty="0"/>
              <a:t>CIJFER</a:t>
            </a:r>
          </a:p>
        </p:txBody>
      </p:sp>
      <p:sp>
        <p:nvSpPr>
          <p:cNvPr id="58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5190728" y="6924848"/>
            <a:ext cx="6330182" cy="955311"/>
          </a:xfrm>
          <a:prstGeom prst="rect">
            <a:avLst/>
          </a:prstGeom>
          <a:solidFill>
            <a:srgbClr val="0079BD"/>
          </a:solidFill>
        </p:spPr>
        <p:txBody>
          <a:bodyPr lIns="457200"/>
          <a:lstStyle>
            <a:lvl1pPr marL="0" indent="0">
              <a:buNone/>
              <a:defRPr sz="2800" b="1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TEKST</a:t>
            </a:r>
          </a:p>
        </p:txBody>
      </p:sp>
      <p:sp>
        <p:nvSpPr>
          <p:cNvPr id="59" name="Text Placeholder 26"/>
          <p:cNvSpPr>
            <a:spLocks noGrp="1"/>
          </p:cNvSpPr>
          <p:nvPr>
            <p:ph type="body" sz="quarter" idx="20" hasCustomPrompt="1"/>
          </p:nvPr>
        </p:nvSpPr>
        <p:spPr>
          <a:xfrm>
            <a:off x="4064145" y="6689494"/>
            <a:ext cx="1397005" cy="1397677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800" b="1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TEKST</a:t>
            </a:r>
          </a:p>
          <a:p>
            <a:pPr lvl="0"/>
            <a:r>
              <a:rPr lang="en-US" dirty="0"/>
              <a:t>CIJFER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82642">
            <a:off x="3456463" y="-5596241"/>
            <a:ext cx="9475594" cy="18203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467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500"/>
                                        <p:tgtEl>
                                          <p:spTgt spid="5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500"/>
                                        <p:tgtEl>
                                          <p:spTgt spid="5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500"/>
                                        <p:tgtEl>
                                          <p:spTgt spid="5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22" presetClass="entr" presetSubtype="8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 build="p" animBg="1">
        <p:tmplLst>
          <p:tmpl>
            <p:tnLst>
              <p:par>
                <p:cTn presetID="21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heel(1)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4" grpId="0" build="p" animBg="1">
        <p:tmplLst>
          <p:tmpl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5" grpId="0" build="p" animBg="1">
        <p:tmplLst>
          <p:tmpl>
            <p:tnLst>
              <p:par>
                <p:cTn presetID="21" presetClass="entr" presetSubtype="1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heel(1)">
                      <p:cBhvr>
                        <p:cTn dur="5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" grpId="0" build="p" animBg="1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22" presetClass="entr" presetSubtype="8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 animBg="1">
        <p:tmplLst>
          <p:tmpl>
            <p:tnLst>
              <p:par>
                <p:cTn presetID="21" presetClass="entr" presetSubtype="1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heel(1)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 animBg="1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22" presetClass="entr" presetSubtype="8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 animBg="1">
        <p:tmplLst>
          <p:tmpl>
            <p:tnLst>
              <p:par>
                <p:cTn presetID="21" presetClass="entr" presetSubtype="1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heel(1)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82642">
            <a:off x="3664431" y="-5265847"/>
            <a:ext cx="9475594" cy="1820375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7532" y="3180639"/>
            <a:ext cx="9588476" cy="346179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9369" y="3182476"/>
            <a:ext cx="9588476" cy="3461797"/>
          </a:xfrm>
          <a:prstGeom prst="rect">
            <a:avLst/>
          </a:prstGeom>
        </p:spPr>
      </p:pic>
      <p:sp>
        <p:nvSpPr>
          <p:cNvPr id="8" name="Oval 7"/>
          <p:cNvSpPr/>
          <p:nvPr userDrawn="1"/>
        </p:nvSpPr>
        <p:spPr>
          <a:xfrm>
            <a:off x="10336436" y="6355308"/>
            <a:ext cx="274856" cy="274856"/>
          </a:xfrm>
          <a:prstGeom prst="ellipse">
            <a:avLst/>
          </a:prstGeom>
          <a:solidFill>
            <a:srgbClr val="0079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Oval 8"/>
          <p:cNvSpPr/>
          <p:nvPr userDrawn="1"/>
        </p:nvSpPr>
        <p:spPr>
          <a:xfrm>
            <a:off x="10236409" y="6469038"/>
            <a:ext cx="143453" cy="143453"/>
          </a:xfrm>
          <a:prstGeom prst="ellipse">
            <a:avLst/>
          </a:prstGeom>
          <a:solidFill>
            <a:srgbClr val="0079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Oval 9"/>
          <p:cNvSpPr/>
          <p:nvPr userDrawn="1"/>
        </p:nvSpPr>
        <p:spPr>
          <a:xfrm>
            <a:off x="10607378" y="5043641"/>
            <a:ext cx="260789" cy="260789"/>
          </a:xfrm>
          <a:prstGeom prst="ellipse">
            <a:avLst/>
          </a:prstGeom>
          <a:solidFill>
            <a:srgbClr val="0079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Oval 10"/>
          <p:cNvSpPr/>
          <p:nvPr userDrawn="1"/>
        </p:nvSpPr>
        <p:spPr>
          <a:xfrm>
            <a:off x="12120211" y="4826760"/>
            <a:ext cx="189412" cy="189412"/>
          </a:xfrm>
          <a:prstGeom prst="ellipse">
            <a:avLst/>
          </a:prstGeom>
          <a:solidFill>
            <a:srgbClr val="0079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Oval 11"/>
          <p:cNvSpPr/>
          <p:nvPr userDrawn="1"/>
        </p:nvSpPr>
        <p:spPr>
          <a:xfrm>
            <a:off x="13564803" y="4980074"/>
            <a:ext cx="189412" cy="189412"/>
          </a:xfrm>
          <a:prstGeom prst="ellipse">
            <a:avLst/>
          </a:prstGeom>
          <a:solidFill>
            <a:srgbClr val="0079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  <a:endParaRPr lang="nl-NL" dirty="0"/>
          </a:p>
        </p:txBody>
      </p:sp>
      <p:sp>
        <p:nvSpPr>
          <p:cNvPr id="13" name="Oval 12"/>
          <p:cNvSpPr/>
          <p:nvPr userDrawn="1"/>
        </p:nvSpPr>
        <p:spPr>
          <a:xfrm>
            <a:off x="12616284" y="5446372"/>
            <a:ext cx="189412" cy="189412"/>
          </a:xfrm>
          <a:prstGeom prst="ellipse">
            <a:avLst/>
          </a:prstGeom>
          <a:solidFill>
            <a:srgbClr val="0079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  <a:endParaRPr lang="nl-NL" dirty="0"/>
          </a:p>
        </p:txBody>
      </p:sp>
      <p:sp>
        <p:nvSpPr>
          <p:cNvPr id="14" name="Oval 13"/>
          <p:cNvSpPr/>
          <p:nvPr userDrawn="1"/>
        </p:nvSpPr>
        <p:spPr>
          <a:xfrm>
            <a:off x="12745938" y="6279626"/>
            <a:ext cx="189412" cy="189412"/>
          </a:xfrm>
          <a:prstGeom prst="ellipse">
            <a:avLst/>
          </a:prstGeom>
          <a:solidFill>
            <a:srgbClr val="0079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  <a:endParaRPr lang="nl-NL" dirty="0"/>
          </a:p>
        </p:txBody>
      </p:sp>
      <p:sp>
        <p:nvSpPr>
          <p:cNvPr id="15" name="Oval 14"/>
          <p:cNvSpPr/>
          <p:nvPr userDrawn="1"/>
        </p:nvSpPr>
        <p:spPr>
          <a:xfrm>
            <a:off x="14114223" y="5218822"/>
            <a:ext cx="189412" cy="189412"/>
          </a:xfrm>
          <a:prstGeom prst="ellipse">
            <a:avLst/>
          </a:prstGeom>
          <a:solidFill>
            <a:srgbClr val="0079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  <a:endParaRPr lang="nl-NL" dirty="0"/>
          </a:p>
        </p:txBody>
      </p:sp>
      <p:sp>
        <p:nvSpPr>
          <p:cNvPr id="16" name="Oval 15"/>
          <p:cNvSpPr/>
          <p:nvPr userDrawn="1"/>
        </p:nvSpPr>
        <p:spPr>
          <a:xfrm>
            <a:off x="15143295" y="3354231"/>
            <a:ext cx="189412" cy="189412"/>
          </a:xfrm>
          <a:prstGeom prst="ellipse">
            <a:avLst/>
          </a:prstGeom>
          <a:solidFill>
            <a:srgbClr val="0079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  <a:endParaRPr lang="nl-NL" dirty="0"/>
          </a:p>
        </p:txBody>
      </p:sp>
      <p:sp>
        <p:nvSpPr>
          <p:cNvPr id="18" name="Text Placeholder 11"/>
          <p:cNvSpPr>
            <a:spLocks noGrp="1"/>
          </p:cNvSpPr>
          <p:nvPr>
            <p:ph type="body" sz="quarter" idx="16"/>
          </p:nvPr>
        </p:nvSpPr>
        <p:spPr>
          <a:xfrm>
            <a:off x="747713" y="5499100"/>
            <a:ext cx="5276850" cy="3357563"/>
          </a:xfrm>
          <a:prstGeom prst="rect">
            <a:avLst/>
          </a:prstGeom>
          <a:noFill/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9" name="Text Placeholder 23"/>
          <p:cNvSpPr>
            <a:spLocks noGrp="1"/>
          </p:cNvSpPr>
          <p:nvPr>
            <p:ph type="body" sz="quarter" idx="17" hasCustomPrompt="1"/>
          </p:nvPr>
        </p:nvSpPr>
        <p:spPr>
          <a:xfrm>
            <a:off x="909210" y="5690800"/>
            <a:ext cx="4924385" cy="793286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indent="0">
              <a:buNone/>
              <a:defRPr sz="480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REGEL 1</a:t>
            </a:r>
          </a:p>
        </p:txBody>
      </p:sp>
      <p:sp>
        <p:nvSpPr>
          <p:cNvPr id="20" name="Text Placeholder 23"/>
          <p:cNvSpPr>
            <a:spLocks noGrp="1"/>
          </p:cNvSpPr>
          <p:nvPr>
            <p:ph type="body" sz="quarter" idx="12" hasCustomPrompt="1"/>
          </p:nvPr>
        </p:nvSpPr>
        <p:spPr>
          <a:xfrm>
            <a:off x="921244" y="6225387"/>
            <a:ext cx="4924385" cy="793286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indent="0">
              <a:buNone/>
              <a:defRPr sz="480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REGEL 2</a:t>
            </a:r>
          </a:p>
        </p:txBody>
      </p:sp>
      <p:sp>
        <p:nvSpPr>
          <p:cNvPr id="21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921244" y="6759974"/>
            <a:ext cx="4924385" cy="793286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indent="0">
              <a:buNone/>
              <a:defRPr sz="480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REGEL 3</a:t>
            </a:r>
          </a:p>
        </p:txBody>
      </p:sp>
      <p:sp>
        <p:nvSpPr>
          <p:cNvPr id="22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921244" y="7586861"/>
            <a:ext cx="4924385" cy="1269801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indent="0">
              <a:lnSpc>
                <a:spcPct val="70000"/>
              </a:lnSpc>
              <a:buNone/>
              <a:defRPr sz="2200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Body </a:t>
            </a:r>
            <a:r>
              <a:rPr lang="en-US" dirty="0" err="1"/>
              <a:t>tekst</a:t>
            </a:r>
            <a:endParaRPr lang="en-US" dirty="0"/>
          </a:p>
          <a:p>
            <a:pPr lvl="0"/>
            <a:r>
              <a:rPr lang="en-US" dirty="0"/>
              <a:t>Body </a:t>
            </a:r>
            <a:r>
              <a:rPr lang="en-US" dirty="0" err="1"/>
              <a:t>tekst</a:t>
            </a:r>
            <a:endParaRPr lang="en-US" dirty="0"/>
          </a:p>
          <a:p>
            <a:pPr lvl="0"/>
            <a:r>
              <a:rPr lang="en-US" dirty="0"/>
              <a:t>Body </a:t>
            </a:r>
            <a:r>
              <a:rPr lang="en-US" dirty="0" err="1"/>
              <a:t>tekst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2669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accel="40000" decel="6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40000" decel="6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accel="40000" decel="6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40000" decel="6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3" accel="40000" decel="6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6" accel="40000" decel="6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accel="40000" decel="6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40000" decel="6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40000" decel="6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6" presetClass="entr" presetSubtype="3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0" presetClass="entr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uiExpand="1" build="p">
        <p:tmplLst>
          <p:tmpl>
            <p:tnLst>
              <p:par>
                <p:cTn presetID="22" presetClass="entr" presetSubtype="1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22" presetClass="entr" presetSubtype="1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  <p:tmpl>
            <p:tnLst>
              <p:par>
                <p:cTn presetID="10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82642">
            <a:off x="3664431" y="-5265847"/>
            <a:ext cx="9475594" cy="18203754"/>
          </a:xfrm>
          <a:prstGeom prst="rect">
            <a:avLst/>
          </a:prstGeom>
        </p:spPr>
      </p:pic>
      <p:sp>
        <p:nvSpPr>
          <p:cNvPr id="17" name="Text Placeholder 23"/>
          <p:cNvSpPr>
            <a:spLocks noGrp="1"/>
          </p:cNvSpPr>
          <p:nvPr>
            <p:ph type="body" sz="quarter" idx="11" hasCustomPrompt="1"/>
          </p:nvPr>
        </p:nvSpPr>
        <p:spPr>
          <a:xfrm>
            <a:off x="1358084" y="3993410"/>
            <a:ext cx="4924385" cy="79328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6000" b="1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TITEL NAAM</a:t>
            </a: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93617">
            <a:off x="12415776" y="4045426"/>
            <a:ext cx="325646" cy="22674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93617">
            <a:off x="11140570" y="2446262"/>
            <a:ext cx="989109" cy="37457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93617">
            <a:off x="10466807" y="2202162"/>
            <a:ext cx="351161" cy="245813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93617">
            <a:off x="10512449" y="3247031"/>
            <a:ext cx="175581" cy="198992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93617">
            <a:off x="11097831" y="3590140"/>
            <a:ext cx="643796" cy="280929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93617">
            <a:off x="12257411" y="5053597"/>
            <a:ext cx="310192" cy="333603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74352">
            <a:off x="11616829" y="1767680"/>
            <a:ext cx="834412" cy="613538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93617">
            <a:off x="6367135" y="2330065"/>
            <a:ext cx="1363677" cy="1691428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93617">
            <a:off x="7743084" y="5486063"/>
            <a:ext cx="345308" cy="368719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93617">
            <a:off x="8519536" y="4171320"/>
            <a:ext cx="2984873" cy="2194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216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accel="4000" decel="9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8" presetClass="emph" presetSubtype="0" accel="36000" decel="6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" presetClass="entr" presetSubtype="2" accel="4000" decel="94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8" presetClass="emph" presetSubtype="0" accel="36000" decel="64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5400000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2" presetClass="entr" presetSubtype="2" accel="4000" decel="94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8" presetClass="emph" presetSubtype="0" accel="36000" decel="64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5400000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2" presetClass="entr" presetSubtype="2" accel="4000" decel="94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accel="36000" decel="64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5400000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2" presetClass="entr" presetSubtype="2" accel="4000" decel="94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8" presetClass="emph" presetSubtype="0" accel="36000" decel="64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5400000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2" presetClass="entr" presetSubtype="2" accel="4000" decel="94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8" presetClass="emph" presetSubtype="0" accel="36000" decel="64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5400000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2" presetClass="entr" presetSubtype="2" accel="4000" decel="94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8" presetClass="emph" presetSubtype="0" accel="36000" decel="64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5400000">
                                      <p:cBhvr>
                                        <p:cTn id="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2" presetClass="entr" presetSubtype="2" accel="4000" decel="94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8" presetClass="emph" presetSubtype="0" accel="36000" decel="64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5400000">
                                      <p:cBhvr>
                                        <p:cTn id="5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2" presetClass="entr" presetSubtype="2" accel="4000" decel="94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8" presetClass="emph" presetSubtype="0" accel="36000" decel="64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5400000">
                                      <p:cBhvr>
                                        <p:cTn id="6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2" presetClass="entr" presetSubtype="2" accel="4000" decel="94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8" presetClass="emph" presetSubtype="0" accel="36000" decel="64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5400000">
                                      <p:cBhvr>
                                        <p:cTn id="6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82642">
            <a:off x="3664431" y="-5265847"/>
            <a:ext cx="9475594" cy="1820375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93617">
            <a:off x="12415776" y="4045426"/>
            <a:ext cx="325646" cy="22674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93617">
            <a:off x="11140570" y="2446262"/>
            <a:ext cx="989109" cy="37457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93617">
            <a:off x="10466807" y="2202162"/>
            <a:ext cx="351161" cy="245813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93617">
            <a:off x="10512449" y="3247031"/>
            <a:ext cx="175581" cy="198992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93617">
            <a:off x="11097831" y="3590140"/>
            <a:ext cx="643796" cy="280929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93617">
            <a:off x="12257411" y="5053597"/>
            <a:ext cx="310192" cy="333603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74352">
            <a:off x="11616829" y="1767680"/>
            <a:ext cx="834412" cy="613538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93617">
            <a:off x="6367135" y="2330065"/>
            <a:ext cx="1363677" cy="1691428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93617">
            <a:off x="7743084" y="5486063"/>
            <a:ext cx="345308" cy="368719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93617">
            <a:off x="8519536" y="4171320"/>
            <a:ext cx="2984873" cy="2194759"/>
          </a:xfrm>
          <a:prstGeom prst="rect">
            <a:avLst/>
          </a:prstGeom>
        </p:spPr>
      </p:pic>
      <p:sp>
        <p:nvSpPr>
          <p:cNvPr id="15" name="Text Placeholder 11"/>
          <p:cNvSpPr>
            <a:spLocks noGrp="1"/>
          </p:cNvSpPr>
          <p:nvPr>
            <p:ph type="body" sz="quarter" idx="16"/>
          </p:nvPr>
        </p:nvSpPr>
        <p:spPr>
          <a:xfrm>
            <a:off x="747713" y="5499100"/>
            <a:ext cx="5276850" cy="3357563"/>
          </a:xfrm>
          <a:prstGeom prst="rect">
            <a:avLst/>
          </a:prstGeom>
          <a:noFill/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6" name="Text Placeholder 23"/>
          <p:cNvSpPr>
            <a:spLocks noGrp="1"/>
          </p:cNvSpPr>
          <p:nvPr>
            <p:ph type="body" sz="quarter" idx="11" hasCustomPrompt="1"/>
          </p:nvPr>
        </p:nvSpPr>
        <p:spPr>
          <a:xfrm>
            <a:off x="909210" y="5690800"/>
            <a:ext cx="4924385" cy="793286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indent="0">
              <a:buNone/>
              <a:defRPr sz="480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REGEL 1</a:t>
            </a:r>
          </a:p>
        </p:txBody>
      </p:sp>
      <p:sp>
        <p:nvSpPr>
          <p:cNvPr id="28" name="Text Placeholder 23"/>
          <p:cNvSpPr>
            <a:spLocks noGrp="1"/>
          </p:cNvSpPr>
          <p:nvPr>
            <p:ph type="body" sz="quarter" idx="12" hasCustomPrompt="1"/>
          </p:nvPr>
        </p:nvSpPr>
        <p:spPr>
          <a:xfrm>
            <a:off x="921244" y="6225387"/>
            <a:ext cx="4924385" cy="793286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indent="0">
              <a:buNone/>
              <a:defRPr sz="480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REGEL 2</a:t>
            </a:r>
          </a:p>
        </p:txBody>
      </p:sp>
      <p:sp>
        <p:nvSpPr>
          <p:cNvPr id="29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921244" y="6759974"/>
            <a:ext cx="4924385" cy="793286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indent="0">
              <a:buNone/>
              <a:defRPr sz="480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REGEL 3</a:t>
            </a:r>
          </a:p>
        </p:txBody>
      </p:sp>
      <p:sp>
        <p:nvSpPr>
          <p:cNvPr id="30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921244" y="7586861"/>
            <a:ext cx="4924385" cy="1269801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indent="0">
              <a:lnSpc>
                <a:spcPct val="70000"/>
              </a:lnSpc>
              <a:buNone/>
              <a:defRPr sz="2200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Body </a:t>
            </a:r>
            <a:r>
              <a:rPr lang="en-US" dirty="0" err="1"/>
              <a:t>tekst</a:t>
            </a:r>
            <a:endParaRPr lang="en-US" dirty="0"/>
          </a:p>
          <a:p>
            <a:pPr lvl="0"/>
            <a:r>
              <a:rPr lang="en-US" dirty="0"/>
              <a:t>Body </a:t>
            </a:r>
            <a:r>
              <a:rPr lang="en-US" dirty="0" err="1"/>
              <a:t>tekst</a:t>
            </a:r>
            <a:endParaRPr lang="en-US" dirty="0"/>
          </a:p>
          <a:p>
            <a:pPr lvl="0"/>
            <a:r>
              <a:rPr lang="en-US" dirty="0"/>
              <a:t>Body </a:t>
            </a:r>
            <a:r>
              <a:rPr lang="en-US" dirty="0" err="1"/>
              <a:t>tekst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1159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4000" decel="9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accel="36000" decel="6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2" accel="4000" decel="94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8" presetClass="emph" presetSubtype="0" accel="36000" decel="64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5400000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2" accel="4000" decel="94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8" presetClass="emph" presetSubtype="0" accel="36000" decel="64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5400000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2" presetClass="entr" presetSubtype="2" accel="4000" decel="94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8" presetClass="emph" presetSubtype="0" accel="36000" decel="64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5400000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2" presetClass="entr" presetSubtype="2" accel="4000" decel="94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8" presetClass="emph" presetSubtype="0" accel="36000" decel="64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5400000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2" presetClass="entr" presetSubtype="2" accel="4000" decel="94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8" presetClass="emph" presetSubtype="0" accel="36000" decel="64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5400000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2" presetClass="entr" presetSubtype="2" accel="4000" decel="94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8" presetClass="emph" presetSubtype="0" accel="36000" decel="64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5400000">
                                      <p:cBhvr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2" presetClass="entr" presetSubtype="2" accel="4000" decel="94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8" presetClass="emph" presetSubtype="0" accel="36000" decel="64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5400000">
                                      <p:cBhvr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2" presetClass="entr" presetSubtype="2" accel="4000" decel="94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8" presetClass="emph" presetSubtype="0" accel="36000" decel="64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5400000">
                                      <p:cBhvr>
                                        <p:cTn id="5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2" presetClass="entr" presetSubtype="2" accel="4000" decel="94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8" presetClass="emph" presetSubtype="0" accel="36000" decel="64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5400000">
                                      <p:cBhvr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uiExpand="1" build="p">
        <p:tmplLst>
          <p:tmpl>
            <p:tnLst>
              <p:par>
                <p:cTn presetID="22" presetClass="entr" presetSubtype="1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22" presetClass="entr" presetSubtype="1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  <p:tmpl>
            <p:tnLst>
              <p:par>
                <p:cTn presetID="10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82642">
            <a:off x="3664431" y="-5265847"/>
            <a:ext cx="9475594" cy="18203754"/>
          </a:xfrm>
          <a:prstGeom prst="rect">
            <a:avLst/>
          </a:prstGeom>
        </p:spPr>
      </p:pic>
      <p:sp>
        <p:nvSpPr>
          <p:cNvPr id="17" name="Text Placeholder 23"/>
          <p:cNvSpPr>
            <a:spLocks noGrp="1"/>
          </p:cNvSpPr>
          <p:nvPr>
            <p:ph type="body" sz="quarter" idx="11" hasCustomPrompt="1"/>
          </p:nvPr>
        </p:nvSpPr>
        <p:spPr>
          <a:xfrm>
            <a:off x="1358084" y="3993410"/>
            <a:ext cx="4924385" cy="79328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6000" b="1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TITEL NAAM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95018">
            <a:off x="10444845" y="312311"/>
            <a:ext cx="8592222" cy="626734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95018">
            <a:off x="10452323" y="308707"/>
            <a:ext cx="8592222" cy="6267344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95018">
            <a:off x="10445047" y="312404"/>
            <a:ext cx="8592222" cy="6267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642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82642">
            <a:off x="3664431" y="-5265847"/>
            <a:ext cx="9475594" cy="1820375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95018">
            <a:off x="10444845" y="312311"/>
            <a:ext cx="8592222" cy="626734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95018">
            <a:off x="10452323" y="308707"/>
            <a:ext cx="8592222" cy="6267344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95018">
            <a:off x="10445047" y="312404"/>
            <a:ext cx="8592222" cy="6267344"/>
          </a:xfrm>
          <a:prstGeom prst="rect">
            <a:avLst/>
          </a:prstGeom>
        </p:spPr>
      </p:pic>
      <p:sp>
        <p:nvSpPr>
          <p:cNvPr id="8" name="Text Placeholder 11"/>
          <p:cNvSpPr>
            <a:spLocks noGrp="1"/>
          </p:cNvSpPr>
          <p:nvPr>
            <p:ph type="body" sz="quarter" idx="16"/>
          </p:nvPr>
        </p:nvSpPr>
        <p:spPr>
          <a:xfrm>
            <a:off x="747713" y="5499100"/>
            <a:ext cx="5276850" cy="3357563"/>
          </a:xfrm>
          <a:prstGeom prst="rect">
            <a:avLst/>
          </a:prstGeom>
          <a:noFill/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9" name="Text Placeholder 23"/>
          <p:cNvSpPr>
            <a:spLocks noGrp="1"/>
          </p:cNvSpPr>
          <p:nvPr>
            <p:ph type="body" sz="quarter" idx="11" hasCustomPrompt="1"/>
          </p:nvPr>
        </p:nvSpPr>
        <p:spPr>
          <a:xfrm>
            <a:off x="909210" y="5690800"/>
            <a:ext cx="4924385" cy="793286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indent="0">
              <a:buNone/>
              <a:defRPr sz="480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REGEL 1</a:t>
            </a:r>
          </a:p>
        </p:txBody>
      </p:sp>
      <p:sp>
        <p:nvSpPr>
          <p:cNvPr id="10" name="Text Placeholder 23"/>
          <p:cNvSpPr>
            <a:spLocks noGrp="1"/>
          </p:cNvSpPr>
          <p:nvPr>
            <p:ph type="body" sz="quarter" idx="12" hasCustomPrompt="1"/>
          </p:nvPr>
        </p:nvSpPr>
        <p:spPr>
          <a:xfrm>
            <a:off x="921244" y="6225387"/>
            <a:ext cx="4924385" cy="793286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indent="0">
              <a:buNone/>
              <a:defRPr sz="480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REGEL 2</a:t>
            </a:r>
          </a:p>
        </p:txBody>
      </p:sp>
      <p:sp>
        <p:nvSpPr>
          <p:cNvPr id="11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921244" y="6759974"/>
            <a:ext cx="4924385" cy="793286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indent="0">
              <a:buNone/>
              <a:defRPr sz="480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REGEL 3</a:t>
            </a:r>
          </a:p>
        </p:txBody>
      </p:sp>
      <p:sp>
        <p:nvSpPr>
          <p:cNvPr id="12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921244" y="7586861"/>
            <a:ext cx="4924385" cy="1269801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indent="0">
              <a:lnSpc>
                <a:spcPct val="70000"/>
              </a:lnSpc>
              <a:buNone/>
              <a:defRPr sz="2200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Body </a:t>
            </a:r>
            <a:r>
              <a:rPr lang="en-US" dirty="0" err="1"/>
              <a:t>tekst</a:t>
            </a:r>
            <a:endParaRPr lang="en-US" dirty="0"/>
          </a:p>
          <a:p>
            <a:pPr lvl="0"/>
            <a:r>
              <a:rPr lang="en-US" dirty="0"/>
              <a:t>Body </a:t>
            </a:r>
            <a:r>
              <a:rPr lang="en-US" dirty="0" err="1"/>
              <a:t>tekst</a:t>
            </a:r>
            <a:endParaRPr lang="en-US" dirty="0"/>
          </a:p>
          <a:p>
            <a:pPr lvl="0"/>
            <a:r>
              <a:rPr lang="en-US" dirty="0"/>
              <a:t>Body </a:t>
            </a:r>
            <a:r>
              <a:rPr lang="en-US" dirty="0" err="1"/>
              <a:t>tekst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8331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>
        <p:tmplLst>
          <p:tmpl>
            <p:tnLst>
              <p:par>
                <p:cTn presetID="22" presetClass="entr" presetSubtype="1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22" presetClass="entr" presetSubtype="1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  <p:tmpl>
            <p:tnLst>
              <p:par>
                <p:cTn presetID="10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82642">
            <a:off x="3664431" y="-5265847"/>
            <a:ext cx="9475594" cy="18203754"/>
          </a:xfrm>
          <a:prstGeom prst="rect">
            <a:avLst/>
          </a:prstGeom>
        </p:spPr>
      </p:pic>
      <p:sp>
        <p:nvSpPr>
          <p:cNvPr id="17" name="Text Placeholder 23"/>
          <p:cNvSpPr>
            <a:spLocks noGrp="1"/>
          </p:cNvSpPr>
          <p:nvPr>
            <p:ph type="body" sz="quarter" idx="11" hasCustomPrompt="1"/>
          </p:nvPr>
        </p:nvSpPr>
        <p:spPr>
          <a:xfrm>
            <a:off x="1358084" y="3993410"/>
            <a:ext cx="4924385" cy="79328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6000" b="1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TITEL NAAM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790805" flipH="1">
            <a:off x="9363897" y="2799794"/>
            <a:ext cx="5050044" cy="508994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3040" flipH="1" flipV="1">
            <a:off x="13204672" y="-1430946"/>
            <a:ext cx="3060549" cy="6850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640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3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82642">
            <a:off x="3664431" y="-5265847"/>
            <a:ext cx="9475594" cy="1820375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790805" flipH="1">
            <a:off x="9363897" y="2799794"/>
            <a:ext cx="5050044" cy="508994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3040" flipH="1" flipV="1">
            <a:off x="13204672" y="-1430946"/>
            <a:ext cx="3060549" cy="6850811"/>
          </a:xfrm>
          <a:prstGeom prst="rect">
            <a:avLst/>
          </a:prstGeom>
        </p:spPr>
      </p:pic>
      <p:sp>
        <p:nvSpPr>
          <p:cNvPr id="7" name="Text Placeholder 11"/>
          <p:cNvSpPr>
            <a:spLocks noGrp="1"/>
          </p:cNvSpPr>
          <p:nvPr>
            <p:ph type="body" sz="quarter" idx="16"/>
          </p:nvPr>
        </p:nvSpPr>
        <p:spPr>
          <a:xfrm>
            <a:off x="747713" y="5499100"/>
            <a:ext cx="5276850" cy="3357563"/>
          </a:xfrm>
          <a:prstGeom prst="rect">
            <a:avLst/>
          </a:prstGeom>
          <a:noFill/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Text Placeholder 23"/>
          <p:cNvSpPr>
            <a:spLocks noGrp="1"/>
          </p:cNvSpPr>
          <p:nvPr>
            <p:ph type="body" sz="quarter" idx="11" hasCustomPrompt="1"/>
          </p:nvPr>
        </p:nvSpPr>
        <p:spPr>
          <a:xfrm>
            <a:off x="909210" y="5690800"/>
            <a:ext cx="4924385" cy="793286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indent="0">
              <a:buNone/>
              <a:defRPr sz="480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REGEL 1</a:t>
            </a:r>
          </a:p>
        </p:txBody>
      </p:sp>
      <p:sp>
        <p:nvSpPr>
          <p:cNvPr id="11" name="Text Placeholder 23"/>
          <p:cNvSpPr>
            <a:spLocks noGrp="1"/>
          </p:cNvSpPr>
          <p:nvPr>
            <p:ph type="body" sz="quarter" idx="12" hasCustomPrompt="1"/>
          </p:nvPr>
        </p:nvSpPr>
        <p:spPr>
          <a:xfrm>
            <a:off x="921244" y="6225387"/>
            <a:ext cx="4924385" cy="793286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indent="0">
              <a:buNone/>
              <a:defRPr sz="480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REGEL 2</a:t>
            </a:r>
          </a:p>
        </p:txBody>
      </p:sp>
      <p:sp>
        <p:nvSpPr>
          <p:cNvPr id="12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921244" y="6759974"/>
            <a:ext cx="4924385" cy="793286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indent="0">
              <a:buNone/>
              <a:defRPr sz="480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REGEL 3</a:t>
            </a:r>
          </a:p>
        </p:txBody>
      </p:sp>
      <p:sp>
        <p:nvSpPr>
          <p:cNvPr id="13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921244" y="7586861"/>
            <a:ext cx="4924385" cy="1269801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indent="0">
              <a:lnSpc>
                <a:spcPct val="70000"/>
              </a:lnSpc>
              <a:buNone/>
              <a:defRPr sz="2200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Body </a:t>
            </a:r>
            <a:r>
              <a:rPr lang="en-US" dirty="0" err="1"/>
              <a:t>tekst</a:t>
            </a:r>
            <a:endParaRPr lang="en-US" dirty="0"/>
          </a:p>
          <a:p>
            <a:pPr lvl="0"/>
            <a:r>
              <a:rPr lang="en-US" dirty="0"/>
              <a:t>Body </a:t>
            </a:r>
            <a:r>
              <a:rPr lang="en-US" dirty="0" err="1"/>
              <a:t>tekst</a:t>
            </a:r>
            <a:endParaRPr lang="en-US" dirty="0"/>
          </a:p>
          <a:p>
            <a:pPr lvl="0"/>
            <a:r>
              <a:rPr lang="en-US" dirty="0"/>
              <a:t>Body </a:t>
            </a:r>
            <a:r>
              <a:rPr lang="en-US" dirty="0" err="1"/>
              <a:t>tekst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1744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>
        <p:tmplLst>
          <p:tmpl>
            <p:tnLst>
              <p:par>
                <p:cTn presetID="22" presetClass="entr" presetSubtype="1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22" presetClass="entr" presetSubtype="1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>
            <p:tnLst>
              <p:par>
                <p:cTn presetID="10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82642">
            <a:off x="3664431" y="-5265847"/>
            <a:ext cx="9475594" cy="18203754"/>
          </a:xfrm>
          <a:prstGeom prst="rect">
            <a:avLst/>
          </a:prstGeom>
        </p:spPr>
      </p:pic>
      <p:sp>
        <p:nvSpPr>
          <p:cNvPr id="17" name="Text Placeholder 23"/>
          <p:cNvSpPr>
            <a:spLocks noGrp="1"/>
          </p:cNvSpPr>
          <p:nvPr>
            <p:ph type="body" sz="quarter" idx="11" hasCustomPrompt="1"/>
          </p:nvPr>
        </p:nvSpPr>
        <p:spPr>
          <a:xfrm>
            <a:off x="1358084" y="3993410"/>
            <a:ext cx="4924385" cy="79328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6000" b="1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TITEL NAAM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156593">
            <a:off x="9695211" y="2103333"/>
            <a:ext cx="5002587" cy="524214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156593">
            <a:off x="9653654" y="2173780"/>
            <a:ext cx="5002587" cy="524214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624287">
            <a:off x="14000738" y="5749438"/>
            <a:ext cx="2905125" cy="126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23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rgbClr val="4F2D7F"/>
            </a:gs>
            <a:gs pos="70000">
              <a:schemeClr val="tx1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6C9BCA4-4186-E84F-9766-F55C013A4FC8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707" y="8259353"/>
            <a:ext cx="4928837" cy="642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020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78" r:id="rId2"/>
    <p:sldLayoutId id="2147483665" r:id="rId3"/>
    <p:sldLayoutId id="2147483679" r:id="rId4"/>
    <p:sldLayoutId id="2147483666" r:id="rId5"/>
    <p:sldLayoutId id="2147483680" r:id="rId6"/>
    <p:sldLayoutId id="2147483667" r:id="rId7"/>
    <p:sldLayoutId id="2147483681" r:id="rId8"/>
    <p:sldLayoutId id="2147483668" r:id="rId9"/>
    <p:sldLayoutId id="2147483682" r:id="rId10"/>
    <p:sldLayoutId id="2147483669" r:id="rId11"/>
    <p:sldLayoutId id="2147483683" r:id="rId12"/>
    <p:sldLayoutId id="2147483670" r:id="rId13"/>
    <p:sldLayoutId id="2147483684" r:id="rId14"/>
    <p:sldLayoutId id="2147483687" r:id="rId15"/>
    <p:sldLayoutId id="2147483688" r:id="rId16"/>
    <p:sldLayoutId id="2147483675" r:id="rId17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8.jpeg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6BB6CA86-F5D3-1E45-83E2-225F59DED0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58083" y="3993410"/>
            <a:ext cx="10497585" cy="793286"/>
          </a:xfrm>
        </p:spPr>
        <p:txBody>
          <a:bodyPr/>
          <a:lstStyle/>
          <a:p>
            <a:r>
              <a:rPr lang="en-US" dirty="0"/>
              <a:t>How to do research</a:t>
            </a:r>
          </a:p>
          <a:p>
            <a:endParaRPr lang="en-US" dirty="0"/>
          </a:p>
          <a:p>
            <a:r>
              <a:rPr lang="en-US" sz="4000" dirty="0"/>
              <a:t>Maarten van Steen</a:t>
            </a:r>
          </a:p>
        </p:txBody>
      </p:sp>
    </p:spTree>
    <p:extLst>
      <p:ext uri="{BB962C8B-B14F-4D97-AF65-F5344CB8AC3E}">
        <p14:creationId xmlns:p14="http://schemas.microsoft.com/office/powerpoint/2010/main" val="154512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8849756-919D-924C-B0D7-FEE5B86685E7}"/>
              </a:ext>
            </a:extLst>
          </p:cNvPr>
          <p:cNvSpPr/>
          <p:nvPr/>
        </p:nvSpPr>
        <p:spPr>
          <a:xfrm>
            <a:off x="693095" y="571077"/>
            <a:ext cx="1070513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4400" b="1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CURRENT APPROACHES</a:t>
            </a:r>
            <a:endParaRPr lang="en-US" sz="44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EBB88C5-09E3-3146-96EA-68477E9FB0B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745" b="3968"/>
          <a:stretch/>
        </p:blipFill>
        <p:spPr>
          <a:xfrm>
            <a:off x="693095" y="3228570"/>
            <a:ext cx="7577145" cy="4782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364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8849756-919D-924C-B0D7-FEE5B86685E7}"/>
              </a:ext>
            </a:extLst>
          </p:cNvPr>
          <p:cNvSpPr/>
          <p:nvPr/>
        </p:nvSpPr>
        <p:spPr>
          <a:xfrm>
            <a:off x="693095" y="571077"/>
            <a:ext cx="1070513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4400" b="1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CURRENT APPROACHES: BETTER</a:t>
            </a:r>
            <a:endParaRPr lang="en-US" sz="44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C79CC80-C258-A14A-BDDF-B1C0F0E230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095" y="1965959"/>
            <a:ext cx="12095956" cy="611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380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18E4FAE-01B2-C142-ACD9-5F84D26530A1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03504" y="664210"/>
            <a:ext cx="13976096" cy="793750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sz="4400">
                <a:solidFill>
                  <a:srgbClr val="00B0F0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OUR APPROACH</a:t>
            </a:r>
          </a:p>
          <a:p>
            <a:r>
              <a:rPr lang="en-US" sz="4400" b="1">
                <a:solidFill>
                  <a:srgbClr val="FFEF00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We have something</a:t>
            </a:r>
          </a:p>
          <a:p>
            <a:pPr lvl="1"/>
            <a:r>
              <a:rPr lang="en-US" sz="3867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Essence k-anonymity: each raw detection can be matched to no fewer than k detections in our data sets.</a:t>
            </a:r>
          </a:p>
          <a:p>
            <a:pPr lvl="1"/>
            <a:r>
              <a:rPr lang="en-US" sz="3867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We store only data subsets that preserve k-anonymity: every detection for a specific ID, has at least k other detections for that ID.</a:t>
            </a:r>
          </a:p>
          <a:p>
            <a:pPr lvl="1"/>
            <a:r>
              <a:rPr lang="en-US" sz="3867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Combining these data subsets preserves k-anonymity.</a:t>
            </a:r>
          </a:p>
          <a:p>
            <a:r>
              <a:rPr lang="en-US" sz="4400" b="1">
                <a:solidFill>
                  <a:srgbClr val="FFEF00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Current steps</a:t>
            </a:r>
            <a:endParaRPr lang="en-US" sz="4400">
              <a:solidFill>
                <a:schemeClr val="bg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lvl="1"/>
            <a:r>
              <a:rPr lang="en-US" sz="3867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Formally prove our approach preserves k-anonymity (it does)</a:t>
            </a:r>
          </a:p>
          <a:p>
            <a:pPr lvl="1"/>
            <a:r>
              <a:rPr lang="en-US" sz="3867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Take measures to obtain high accuracy in counting</a:t>
            </a:r>
          </a:p>
          <a:p>
            <a:pPr lvl="1"/>
            <a:r>
              <a:rPr lang="en-US" sz="3867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Run experiments for cases where assumptions are violated.</a:t>
            </a:r>
          </a:p>
          <a:p>
            <a:pPr marL="0" indent="0">
              <a:buNone/>
            </a:pPr>
            <a:br>
              <a:rPr lang="en-US" sz="440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</a:br>
            <a:br>
              <a:rPr lang="en-US" sz="440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</a:br>
            <a:endParaRPr lang="en-US" sz="3867">
              <a:solidFill>
                <a:schemeClr val="bg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marL="0" indent="0">
              <a:buNone/>
            </a:pPr>
            <a:endParaRPr lang="en-US" sz="4400">
              <a:solidFill>
                <a:schemeClr val="bg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9644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338770F-8E8B-E749-8EC3-216A5C5E6BF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65476" y="3993410"/>
            <a:ext cx="7822492" cy="793286"/>
          </a:xfrm>
        </p:spPr>
        <p:txBody>
          <a:bodyPr/>
          <a:lstStyle/>
          <a:p>
            <a:r>
              <a:rPr lang="en-US"/>
              <a:t>How to do research:</a:t>
            </a:r>
            <a:br>
              <a:rPr lang="en-US"/>
            </a:br>
            <a:r>
              <a:rPr lang="en-US"/>
              <a:t>finding solutions</a:t>
            </a:r>
          </a:p>
        </p:txBody>
      </p:sp>
    </p:spTree>
    <p:extLst>
      <p:ext uri="{BB962C8B-B14F-4D97-AF65-F5344CB8AC3E}">
        <p14:creationId xmlns:p14="http://schemas.microsoft.com/office/powerpoint/2010/main" val="1720532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338770F-8E8B-E749-8EC3-216A5C5E6BF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65476" y="3993410"/>
            <a:ext cx="8627164" cy="793286"/>
          </a:xfrm>
        </p:spPr>
        <p:txBody>
          <a:bodyPr/>
          <a:lstStyle/>
          <a:p>
            <a:r>
              <a:rPr lang="en-US"/>
              <a:t>Extreme 1:</a:t>
            </a:r>
            <a:br>
              <a:rPr lang="en-US"/>
            </a:br>
            <a:r>
              <a:rPr lang="en-US"/>
              <a:t>read first, then invent</a:t>
            </a:r>
          </a:p>
        </p:txBody>
      </p:sp>
    </p:spTree>
    <p:extLst>
      <p:ext uri="{BB962C8B-B14F-4D97-AF65-F5344CB8AC3E}">
        <p14:creationId xmlns:p14="http://schemas.microsoft.com/office/powerpoint/2010/main" val="264460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338770F-8E8B-E749-8EC3-216A5C5E6BF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65476" y="3993410"/>
            <a:ext cx="8627164" cy="793286"/>
          </a:xfrm>
        </p:spPr>
        <p:txBody>
          <a:bodyPr/>
          <a:lstStyle/>
          <a:p>
            <a:r>
              <a:rPr lang="en-US"/>
              <a:t>Extreme 2:</a:t>
            </a:r>
            <a:br>
              <a:rPr lang="en-US"/>
            </a:br>
            <a:r>
              <a:rPr lang="en-US"/>
              <a:t>invent first, then read</a:t>
            </a:r>
          </a:p>
        </p:txBody>
      </p:sp>
    </p:spTree>
    <p:extLst>
      <p:ext uri="{BB962C8B-B14F-4D97-AF65-F5344CB8AC3E}">
        <p14:creationId xmlns:p14="http://schemas.microsoft.com/office/powerpoint/2010/main" val="1721783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8544E0A-2B49-C845-A946-02565084354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58084" y="3993410"/>
            <a:ext cx="5977436" cy="793286"/>
          </a:xfrm>
        </p:spPr>
        <p:txBody>
          <a:bodyPr/>
          <a:lstStyle/>
          <a:p>
            <a:r>
              <a:rPr lang="en-US"/>
              <a:t>THE SWEET SPOT</a:t>
            </a:r>
          </a:p>
        </p:txBody>
      </p:sp>
      <p:pic>
        <p:nvPicPr>
          <p:cNvPr id="1026" name="Picture 2" descr="Image result for acm computing surveys">
            <a:extLst>
              <a:ext uri="{FF2B5EF4-FFF2-40B4-BE49-F238E27FC236}">
                <a16:creationId xmlns:a16="http://schemas.microsoft.com/office/drawing/2014/main" id="{755BD40F-563D-834D-99E5-4C9DB10A60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4242" y="467878"/>
            <a:ext cx="6452485" cy="1644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Image result for ieee tutorial and survey">
            <a:extLst>
              <a:ext uri="{FF2B5EF4-FFF2-40B4-BE49-F238E27FC236}">
                <a16:creationId xmlns:a16="http://schemas.microsoft.com/office/drawing/2014/main" id="{7B50FC61-EC1C-AA44-91D3-439873DCAE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4242" y="2531071"/>
            <a:ext cx="6452485" cy="1801668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034" name="Picture 10" descr="Image result for computer science review">
            <a:extLst>
              <a:ext uri="{FF2B5EF4-FFF2-40B4-BE49-F238E27FC236}">
                <a16:creationId xmlns:a16="http://schemas.microsoft.com/office/drawing/2014/main" id="{0B9CB1BB-7267-3D4A-9EA6-09BFC12F43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45879" y="4751181"/>
            <a:ext cx="2390848" cy="3187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5298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EA0A2B2-9AC7-AC47-AB8E-94E8C157306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58084" y="3993410"/>
            <a:ext cx="7892242" cy="793286"/>
          </a:xfrm>
        </p:spPr>
        <p:txBody>
          <a:bodyPr/>
          <a:lstStyle/>
          <a:p>
            <a:r>
              <a:rPr lang="en-US"/>
              <a:t>How to do research:</a:t>
            </a:r>
            <a:br>
              <a:rPr lang="en-US"/>
            </a:br>
            <a:r>
              <a:rPr lang="en-US"/>
              <a:t>getting to results</a:t>
            </a:r>
          </a:p>
        </p:txBody>
      </p:sp>
    </p:spTree>
    <p:extLst>
      <p:ext uri="{BB962C8B-B14F-4D97-AF65-F5344CB8AC3E}">
        <p14:creationId xmlns:p14="http://schemas.microsoft.com/office/powerpoint/2010/main" val="352545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2DC56B2-5FEF-6746-B660-DA8923F368A3}"/>
              </a:ext>
            </a:extLst>
          </p:cNvPr>
          <p:cNvSpPr/>
          <p:nvPr/>
        </p:nvSpPr>
        <p:spPr>
          <a:xfrm>
            <a:off x="596844" y="458754"/>
            <a:ext cx="10705139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4400" i="1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Pick a random paper on a new solution to a known problem, and you’ll see that the solution is better when compared to all presented competitors</a:t>
            </a:r>
            <a:r>
              <a:rPr lang="en-US" sz="4400" i="1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.</a:t>
            </a:r>
            <a:endParaRPr lang="en-GB" sz="4400" i="1">
              <a:solidFill>
                <a:schemeClr val="bg1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8252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1E6ECC0-63CC-524A-91F1-4FAD778C239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58084" y="3993410"/>
            <a:ext cx="8751116" cy="793286"/>
          </a:xfrm>
        </p:spPr>
        <p:txBody>
          <a:bodyPr/>
          <a:lstStyle/>
          <a:p>
            <a:r>
              <a:rPr lang="en-US"/>
              <a:t>Getting to results: </a:t>
            </a:r>
            <a:br>
              <a:rPr lang="en-US"/>
            </a:br>
            <a:r>
              <a:rPr lang="en-US"/>
              <a:t>analysis of quicksort</a:t>
            </a:r>
          </a:p>
        </p:txBody>
      </p:sp>
    </p:spTree>
    <p:extLst>
      <p:ext uri="{BB962C8B-B14F-4D97-AF65-F5344CB8AC3E}">
        <p14:creationId xmlns:p14="http://schemas.microsoft.com/office/powerpoint/2010/main" val="871661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643656" y="2563755"/>
            <a:ext cx="5357813" cy="5062538"/>
          </a:xfrm>
          <a:prstGeom prst="rect">
            <a:avLst/>
          </a:prstGeom>
        </p:spPr>
        <p:txBody>
          <a:bodyPr/>
          <a:lstStyle/>
          <a:p>
            <a:r>
              <a:rPr lang="en-US" sz="3600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Professor in Computer Science</a:t>
            </a:r>
          </a:p>
          <a:p>
            <a:r>
              <a:rPr lang="en-US" sz="3600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Scientific Director of Digital Society Institute</a:t>
            </a:r>
          </a:p>
          <a:p>
            <a:endParaRPr lang="en-US" sz="3600" dirty="0">
              <a:solidFill>
                <a:schemeClr val="bg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r>
              <a:rPr lang="en-US" sz="3600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Large-scale distributed computer systems</a:t>
            </a:r>
          </a:p>
          <a:p>
            <a:pPr marL="0" indent="0">
              <a:buNone/>
            </a:pPr>
            <a:endParaRPr lang="en-US" sz="3600" dirty="0">
              <a:solidFill>
                <a:schemeClr val="bg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646254" y="997547"/>
            <a:ext cx="6178550" cy="793750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sz="4400" dirty="0">
                <a:solidFill>
                  <a:schemeClr val="accent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INTRODUCTION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294967295"/>
          </p:nvPr>
        </p:nvSpPr>
        <p:spPr>
          <a:xfrm>
            <a:off x="646254" y="1532535"/>
            <a:ext cx="6743700" cy="792162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sz="4000" dirty="0" err="1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MAARTEN</a:t>
            </a:r>
            <a:r>
              <a:rPr lang="en-US" sz="4000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 VAN </a:t>
            </a:r>
            <a:r>
              <a:rPr lang="en-US" sz="4000" dirty="0" err="1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STEEN</a:t>
            </a:r>
            <a:endParaRPr lang="en-US" sz="4000" dirty="0">
              <a:solidFill>
                <a:schemeClr val="bg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6890113" y="170742"/>
            <a:ext cx="8823176" cy="7857644"/>
            <a:chOff x="7247955" y="605401"/>
            <a:chExt cx="8823176" cy="7857644"/>
          </a:xfrm>
        </p:grpSpPr>
        <p:sp>
          <p:nvSpPr>
            <p:cNvPr id="9" name="TextBox 8"/>
            <p:cNvSpPr txBox="1"/>
            <p:nvPr/>
          </p:nvSpPr>
          <p:spPr bwMode="auto">
            <a:xfrm>
              <a:off x="9736396" y="2470917"/>
              <a:ext cx="4917131" cy="58477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3200" dirty="0">
                  <a:solidFill>
                    <a:schemeClr val="bg1"/>
                  </a:solidFill>
                  <a:latin typeface="Arial Narrow"/>
                  <a:cs typeface="Arial Narrow"/>
                </a:rPr>
                <a:t>Large-scale distributed systems</a:t>
              </a:r>
            </a:p>
          </p:txBody>
        </p:sp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48845" y="1194736"/>
              <a:ext cx="1998321" cy="28029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153" r="14063"/>
            <a:stretch>
              <a:fillRect/>
            </a:stretch>
          </p:blipFill>
          <p:spPr bwMode="auto">
            <a:xfrm>
              <a:off x="13198968" y="5660063"/>
              <a:ext cx="1793553" cy="28029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Box 11"/>
            <p:cNvSpPr txBox="1"/>
            <p:nvPr/>
          </p:nvSpPr>
          <p:spPr bwMode="auto">
            <a:xfrm>
              <a:off x="7247955" y="605401"/>
              <a:ext cx="3588442" cy="58477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3200" dirty="0">
                  <a:solidFill>
                    <a:schemeClr val="bg1"/>
                  </a:solidFill>
                  <a:latin typeface="Arial Narrow"/>
                  <a:cs typeface="Arial Narrow"/>
                </a:rPr>
                <a:t>Computers &amp; networks</a:t>
              </a:r>
            </a:p>
          </p:txBody>
        </p:sp>
        <p:sp>
          <p:nvSpPr>
            <p:cNvPr id="13" name="TextBox 12"/>
            <p:cNvSpPr txBox="1"/>
            <p:nvPr/>
          </p:nvSpPr>
          <p:spPr bwMode="auto">
            <a:xfrm>
              <a:off x="13118680" y="4991345"/>
              <a:ext cx="2952451" cy="58477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3200" dirty="0">
                  <a:solidFill>
                    <a:schemeClr val="bg1"/>
                  </a:solidFill>
                  <a:latin typeface="Arial Narrow"/>
                  <a:cs typeface="Arial Narrow"/>
                </a:rPr>
                <a:t>Complex networks</a:t>
              </a:r>
            </a:p>
          </p:txBody>
        </p:sp>
        <p:grpSp>
          <p:nvGrpSpPr>
            <p:cNvPr id="14" name="Group 4"/>
            <p:cNvGrpSpPr>
              <a:grpSpLocks/>
            </p:cNvGrpSpPr>
            <p:nvPr/>
          </p:nvGrpSpPr>
          <p:grpSpPr bwMode="auto">
            <a:xfrm>
              <a:off x="9868039" y="3056271"/>
              <a:ext cx="2849809" cy="3382495"/>
              <a:chOff x="2825750" y="4005064"/>
              <a:chExt cx="1719191" cy="1956270"/>
            </a:xfrm>
          </p:grpSpPr>
          <p:grpSp>
            <p:nvGrpSpPr>
              <p:cNvPr id="15" name="Group 16"/>
              <p:cNvGrpSpPr>
                <a:grpSpLocks/>
              </p:cNvGrpSpPr>
              <p:nvPr/>
            </p:nvGrpSpPr>
            <p:grpSpPr bwMode="auto">
              <a:xfrm>
                <a:off x="2825750" y="4221089"/>
                <a:ext cx="1317378" cy="1740245"/>
                <a:chOff x="3982120" y="6003602"/>
                <a:chExt cx="1873320" cy="2473598"/>
              </a:xfrm>
            </p:grpSpPr>
            <p:pic>
              <p:nvPicPr>
                <p:cNvPr id="17" name="Picture 8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982120" y="6172944"/>
                  <a:ext cx="1751234" cy="23042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8" name="Picture 9"/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212590" y="6003602"/>
                  <a:ext cx="1642850" cy="23042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pic>
            <p:nvPicPr>
              <p:cNvPr id="16" name="Picture 3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03848" y="4005064"/>
                <a:ext cx="1341093" cy="16561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19" name="TextBox 18"/>
          <p:cNvSpPr txBox="1"/>
          <p:nvPr/>
        </p:nvSpPr>
        <p:spPr>
          <a:xfrm>
            <a:off x="-1071602" y="932757"/>
            <a:ext cx="1846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2148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2DC56B2-5FEF-6746-B660-DA8923F368A3}"/>
              </a:ext>
            </a:extLst>
          </p:cNvPr>
          <p:cNvSpPr/>
          <p:nvPr/>
        </p:nvSpPr>
        <p:spPr>
          <a:xfrm>
            <a:off x="596844" y="458754"/>
            <a:ext cx="1494795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4400">
                <a:solidFill>
                  <a:srgbClr val="52B6E7"/>
                </a:solidFill>
                <a:latin typeface="Arial Narrow" panose="020B0604020202020204" pitchFamily="34" charset="0"/>
                <a:ea typeface="Verdana" panose="020B0604030504040204" pitchFamily="34" charset="0"/>
                <a:cs typeface="Arial Narrow" panose="020B0604020202020204" pitchFamily="34" charset="0"/>
              </a:rPr>
              <a:t>ASK YOURSELF</a:t>
            </a:r>
            <a:r>
              <a:rPr lang="en-US" sz="4400">
                <a:solidFill>
                  <a:srgbClr val="52B6E7"/>
                </a:solidFill>
                <a:latin typeface="Arial Narrow" panose="020B0604020202020204" pitchFamily="34" charset="0"/>
                <a:ea typeface="Verdana" panose="020B0604030504040204" pitchFamily="34" charset="0"/>
                <a:cs typeface="Arial Narrow" panose="020B0604020202020204" pitchFamily="34" charset="0"/>
              </a:rPr>
              <a:t>: WHICH GRAPH(S) DO YOU WANT TO PRODUCE?</a:t>
            </a:r>
            <a:endParaRPr lang="en-GB" sz="4400">
              <a:solidFill>
                <a:srgbClr val="52B6E7"/>
              </a:solidFill>
              <a:latin typeface="Arial Narrow" panose="020B0604020202020204" pitchFamily="34" charset="0"/>
              <a:ea typeface="Verdana" panose="020B0604030504040204" pitchFamily="34" charset="0"/>
              <a:cs typeface="Arial Narrow" panose="020B0604020202020204" pitchFamily="34" charset="0"/>
            </a:endParaRPr>
          </a:p>
        </p:txBody>
      </p:sp>
      <p:pic>
        <p:nvPicPr>
          <p:cNvPr id="1026" name="Picture 2" descr="Image result for scatterplot">
            <a:extLst>
              <a:ext uri="{FF2B5EF4-FFF2-40B4-BE49-F238E27FC236}">
                <a16:creationId xmlns:a16="http://schemas.microsoft.com/office/drawing/2014/main" id="{BB023BD2-65D8-724C-BE13-D1D2BFE088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844" y="1431616"/>
            <a:ext cx="7277156" cy="7204384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487C13D-F044-0545-BDAF-D0BBED5E54D3}"/>
              </a:ext>
            </a:extLst>
          </p:cNvPr>
          <p:cNvSpPr/>
          <p:nvPr/>
        </p:nvSpPr>
        <p:spPr>
          <a:xfrm>
            <a:off x="8070822" y="1683097"/>
            <a:ext cx="785656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>
                <a:solidFill>
                  <a:schemeClr val="bg1"/>
                </a:solidFill>
                <a:latin typeface="Arial Narrow" panose="020B0604020202020204" pitchFamily="34" charset="0"/>
                <a:ea typeface="Verdana" panose="020B0604030504040204" pitchFamily="34" charset="0"/>
                <a:cs typeface="Arial Narrow" panose="020B0604020202020204" pitchFamily="34" charset="0"/>
              </a:rPr>
              <a:t>ANALYSIS OF QUICKSORT:</a:t>
            </a:r>
            <a:endParaRPr lang="en-GB" sz="4400">
              <a:solidFill>
                <a:schemeClr val="bg1"/>
              </a:solidFill>
              <a:latin typeface="Arial Narrow" panose="020B0604020202020204" pitchFamily="34" charset="0"/>
              <a:ea typeface="Verdana" panose="020B0604030504040204" pitchFamily="34" charset="0"/>
              <a:cs typeface="Arial Narrow" panose="020B0604020202020204" pitchFamily="34" charset="0"/>
            </a:endParaRPr>
          </a:p>
          <a:p>
            <a:r>
              <a:rPr lang="en-GB" sz="4400">
                <a:solidFill>
                  <a:schemeClr val="bg1"/>
                </a:solidFill>
                <a:latin typeface="Arial Narrow" panose="020B0604020202020204" pitchFamily="34" charset="0"/>
                <a:ea typeface="Verdana" panose="020B0604030504040204" pitchFamily="34" charset="0"/>
                <a:cs typeface="Arial Narrow" panose="020B0604020202020204" pitchFamily="34" charset="0"/>
              </a:rPr>
              <a:t>Problem size versus compute time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400">
                <a:solidFill>
                  <a:schemeClr val="bg1"/>
                </a:solidFill>
                <a:latin typeface="Arial Narrow" panose="020B0604020202020204" pitchFamily="34" charset="0"/>
                <a:ea typeface="Verdana" panose="020B0604030504040204" pitchFamily="34" charset="0"/>
                <a:cs typeface="Arial Narrow" panose="020B0604020202020204" pitchFamily="34" charset="0"/>
              </a:rPr>
              <a:t>x-axis: number of elements to sort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400">
                <a:solidFill>
                  <a:schemeClr val="bg1"/>
                </a:solidFill>
                <a:latin typeface="Arial Narrow" panose="020B0604020202020204" pitchFamily="34" charset="0"/>
                <a:ea typeface="Verdana" panose="020B0604030504040204" pitchFamily="34" charset="0"/>
                <a:cs typeface="Arial Narrow" panose="020B0604020202020204" pitchFamily="34" charset="0"/>
              </a:rPr>
              <a:t>y-axis: time</a:t>
            </a:r>
          </a:p>
        </p:txBody>
      </p:sp>
    </p:spTree>
    <p:extLst>
      <p:ext uri="{BB962C8B-B14F-4D97-AF65-F5344CB8AC3E}">
        <p14:creationId xmlns:p14="http://schemas.microsoft.com/office/powerpoint/2010/main" val="2032750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6873479-B30B-2642-A372-63484D9B75B2}"/>
              </a:ext>
            </a:extLst>
          </p:cNvPr>
          <p:cNvSpPr/>
          <p:nvPr/>
        </p:nvSpPr>
        <p:spPr>
          <a:xfrm>
            <a:off x="596844" y="458754"/>
            <a:ext cx="1494795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>
                <a:solidFill>
                  <a:srgbClr val="52B6E7"/>
                </a:solidFill>
                <a:latin typeface="Arial Narrow" panose="020B0604020202020204" pitchFamily="34" charset="0"/>
                <a:ea typeface="Verdana" panose="020B0604030504040204" pitchFamily="34" charset="0"/>
                <a:cs typeface="Arial Narrow" panose="020B0604020202020204" pitchFamily="34" charset="0"/>
              </a:rPr>
              <a:t>FORMAL ANALYSIS (N = elements to sort)</a:t>
            </a:r>
            <a:endParaRPr lang="en-GB" sz="4400">
              <a:solidFill>
                <a:srgbClr val="52B6E7"/>
              </a:solidFill>
              <a:latin typeface="Arial Narrow" panose="020B0604020202020204" pitchFamily="34" charset="0"/>
              <a:ea typeface="Verdana" panose="020B0604030504040204" pitchFamily="34" charset="0"/>
              <a:cs typeface="Arial Narrow" panose="020B06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B177618-0EE9-3D4F-85CD-0E72D6CA8B88}"/>
              </a:ext>
            </a:extLst>
          </p:cNvPr>
          <p:cNvSpPr/>
          <p:nvPr/>
        </p:nvSpPr>
        <p:spPr>
          <a:xfrm>
            <a:off x="596844" y="1228195"/>
            <a:ext cx="1494795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400">
                <a:solidFill>
                  <a:schemeClr val="bg1"/>
                </a:solidFill>
                <a:latin typeface="Arial Narrow" panose="020B0604020202020204" pitchFamily="34" charset="0"/>
                <a:ea typeface="Verdana" panose="020B0604030504040204" pitchFamily="34" charset="0"/>
                <a:cs typeface="Arial Narrow" panose="020B0604020202020204" pitchFamily="34" charset="0"/>
              </a:rPr>
              <a:t>Best-case analysis (simple): N log</a:t>
            </a:r>
            <a:r>
              <a:rPr lang="en-US" sz="4400" baseline="-25000">
                <a:solidFill>
                  <a:schemeClr val="bg1"/>
                </a:solidFill>
                <a:latin typeface="Arial Narrow" panose="020B0604020202020204" pitchFamily="34" charset="0"/>
                <a:ea typeface="Verdana" panose="020B0604030504040204" pitchFamily="34" charset="0"/>
                <a:cs typeface="Arial Narrow" panose="020B0604020202020204" pitchFamily="34" charset="0"/>
              </a:rPr>
              <a:t>2</a:t>
            </a:r>
            <a:r>
              <a:rPr lang="en-US" sz="4400">
                <a:solidFill>
                  <a:schemeClr val="bg1"/>
                </a:solidFill>
                <a:latin typeface="Arial Narrow" panose="020B0604020202020204" pitchFamily="34" charset="0"/>
                <a:ea typeface="Verdana" panose="020B0604030504040204" pitchFamily="34" charset="0"/>
                <a:cs typeface="Arial Narrow" panose="020B0604020202020204" pitchFamily="34" charset="0"/>
              </a:rPr>
              <a:t> N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400">
                <a:solidFill>
                  <a:schemeClr val="bg1"/>
                </a:solidFill>
                <a:latin typeface="Arial Narrow" panose="020B0604020202020204" pitchFamily="34" charset="0"/>
                <a:ea typeface="Verdana" panose="020B0604030504040204" pitchFamily="34" charset="0"/>
                <a:cs typeface="Arial Narrow" panose="020B0604020202020204" pitchFamily="34" charset="0"/>
              </a:rPr>
              <a:t>Worst-case analysis (simple): N</a:t>
            </a:r>
            <a:r>
              <a:rPr lang="en-US" sz="4400" baseline="30000">
                <a:solidFill>
                  <a:schemeClr val="bg1"/>
                </a:solidFill>
                <a:latin typeface="Arial Narrow" panose="020B0604020202020204" pitchFamily="34" charset="0"/>
                <a:ea typeface="Verdana" panose="020B0604030504040204" pitchFamily="34" charset="0"/>
                <a:cs typeface="Arial Narrow" panose="020B0604020202020204" pitchFamily="34" charset="0"/>
              </a:rPr>
              <a:t>2</a:t>
            </a:r>
            <a:r>
              <a:rPr lang="en-US" sz="4400">
                <a:solidFill>
                  <a:schemeClr val="bg1"/>
                </a:solidFill>
                <a:latin typeface="Arial Narrow" panose="020B0604020202020204" pitchFamily="34" charset="0"/>
                <a:ea typeface="Verdana" panose="020B0604030504040204" pitchFamily="34" charset="0"/>
                <a:cs typeface="Arial Narrow" panose="020B0604020202020204" pitchFamily="34" charset="0"/>
              </a:rPr>
              <a:t>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400">
                <a:solidFill>
                  <a:schemeClr val="bg1"/>
                </a:solidFill>
                <a:latin typeface="Arial Narrow" panose="020B0604020202020204" pitchFamily="34" charset="0"/>
                <a:ea typeface="Verdana" panose="020B0604030504040204" pitchFamily="34" charset="0"/>
                <a:cs typeface="Arial Narrow" panose="020B0604020202020204" pitchFamily="34" charset="0"/>
              </a:rPr>
              <a:t>Average-case analysis (</a:t>
            </a:r>
            <a:r>
              <a:rPr lang="en-US" sz="4400">
                <a:solidFill>
                  <a:srgbClr val="FF0000"/>
                </a:solidFill>
                <a:latin typeface="Arial Narrow" panose="020B0604020202020204" pitchFamily="34" charset="0"/>
                <a:ea typeface="Verdana" panose="020B0604030504040204" pitchFamily="34" charset="0"/>
                <a:cs typeface="Arial Narrow" panose="020B0604020202020204" pitchFamily="34" charset="0"/>
              </a:rPr>
              <a:t>not trivial at all</a:t>
            </a:r>
            <a:r>
              <a:rPr lang="en-US" sz="4400">
                <a:solidFill>
                  <a:schemeClr val="bg1"/>
                </a:solidFill>
                <a:latin typeface="Arial Narrow" panose="020B0604020202020204" pitchFamily="34" charset="0"/>
                <a:ea typeface="Verdana" panose="020B0604030504040204" pitchFamily="34" charset="0"/>
                <a:cs typeface="Arial Narrow" panose="020B0604020202020204" pitchFamily="34" charset="0"/>
              </a:rPr>
              <a:t>): 4 (N+1) log</a:t>
            </a:r>
            <a:r>
              <a:rPr lang="en-US" sz="4400" baseline="-25000">
                <a:solidFill>
                  <a:schemeClr val="bg1"/>
                </a:solidFill>
                <a:latin typeface="Arial Narrow" panose="020B0604020202020204" pitchFamily="34" charset="0"/>
                <a:ea typeface="Verdana" panose="020B0604030504040204" pitchFamily="34" charset="0"/>
                <a:cs typeface="Arial Narrow" panose="020B0604020202020204" pitchFamily="34" charset="0"/>
              </a:rPr>
              <a:t>2</a:t>
            </a:r>
            <a:r>
              <a:rPr lang="en-US" sz="4400">
                <a:solidFill>
                  <a:schemeClr val="bg1"/>
                </a:solidFill>
                <a:latin typeface="Arial Narrow" panose="020B0604020202020204" pitchFamily="34" charset="0"/>
                <a:ea typeface="Verdana" panose="020B0604030504040204" pitchFamily="34" charset="0"/>
                <a:cs typeface="Arial Narrow" panose="020B0604020202020204" pitchFamily="34" charset="0"/>
              </a:rPr>
              <a:t> N</a:t>
            </a:r>
            <a:endParaRPr lang="en-GB" sz="4400">
              <a:solidFill>
                <a:schemeClr val="bg1"/>
              </a:solidFill>
              <a:latin typeface="Arial Narrow" panose="020B0604020202020204" pitchFamily="34" charset="0"/>
              <a:ea typeface="Verdana" panose="020B0604030504040204" pitchFamily="34" charset="0"/>
              <a:cs typeface="Arial Narrow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9CED62F-6C71-B841-8DE5-5A543D201CB6}"/>
              </a:ext>
            </a:extLst>
          </p:cNvPr>
          <p:cNvSpPr/>
          <p:nvPr/>
        </p:nvSpPr>
        <p:spPr>
          <a:xfrm>
            <a:off x="596844" y="3351853"/>
            <a:ext cx="1494795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>
                <a:solidFill>
                  <a:srgbClr val="52B6E7"/>
                </a:solidFill>
                <a:latin typeface="Arial Narrow" panose="020B0604020202020204" pitchFamily="34" charset="0"/>
                <a:ea typeface="Verdana" panose="020B0604030504040204" pitchFamily="34" charset="0"/>
                <a:cs typeface="Arial Narrow" panose="020B0604020202020204" pitchFamily="34" charset="0"/>
              </a:rPr>
              <a:t>Doing the formal analysis is typically something that contributes to the research question: what is the time complexity of quicksort?</a:t>
            </a:r>
            <a:endParaRPr lang="en-GB" sz="4400">
              <a:solidFill>
                <a:srgbClr val="52B6E7"/>
              </a:solidFill>
              <a:latin typeface="Arial Narrow" panose="020B0604020202020204" pitchFamily="34" charset="0"/>
              <a:ea typeface="Verdana" panose="020B0604030504040204" pitchFamily="34" charset="0"/>
              <a:cs typeface="Arial Narrow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8E790ED-6981-7049-B972-C4389BD39D49}"/>
              </a:ext>
            </a:extLst>
          </p:cNvPr>
          <p:cNvSpPr/>
          <p:nvPr/>
        </p:nvSpPr>
        <p:spPr>
          <a:xfrm>
            <a:off x="596844" y="4752236"/>
            <a:ext cx="1494795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>
                <a:solidFill>
                  <a:srgbClr val="52B6E7"/>
                </a:solidFill>
                <a:latin typeface="Arial Narrow" panose="020B0604020202020204" pitchFamily="34" charset="0"/>
                <a:ea typeface="Verdana" panose="020B0604030504040204" pitchFamily="34" charset="0"/>
                <a:cs typeface="Arial Narrow" panose="020B0604020202020204" pitchFamily="34" charset="0"/>
              </a:rPr>
              <a:t>Important rule: always ask yourself why you’re doing exactly that specific part of research, and why it makes sense. </a:t>
            </a:r>
            <a:endParaRPr lang="en-GB" sz="4400">
              <a:solidFill>
                <a:srgbClr val="52B6E7"/>
              </a:solidFill>
              <a:latin typeface="Arial Narrow" panose="020B0604020202020204" pitchFamily="34" charset="0"/>
              <a:ea typeface="Verdana" panose="020B0604030504040204" pitchFamily="34" charset="0"/>
              <a:cs typeface="Arial Narrow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76DC456-B4A4-6D40-A678-A4AFDA2AAC5B}"/>
              </a:ext>
            </a:extLst>
          </p:cNvPr>
          <p:cNvSpPr/>
          <p:nvPr/>
        </p:nvSpPr>
        <p:spPr>
          <a:xfrm>
            <a:off x="596844" y="6152619"/>
            <a:ext cx="1494795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>
                <a:solidFill>
                  <a:srgbClr val="52B6E7"/>
                </a:solidFill>
                <a:latin typeface="Arial Narrow" panose="020B0604020202020204" pitchFamily="34" charset="0"/>
                <a:ea typeface="Verdana" panose="020B0604030504040204" pitchFamily="34" charset="0"/>
                <a:cs typeface="Arial Narrow" panose="020B0604020202020204" pitchFamily="34" charset="0"/>
              </a:rPr>
              <a:t>No answer? You’re not doing the right thing. </a:t>
            </a:r>
            <a:endParaRPr lang="en-GB" sz="4400">
              <a:solidFill>
                <a:srgbClr val="52B6E7"/>
              </a:solidFill>
              <a:latin typeface="Arial Narrow" panose="020B0604020202020204" pitchFamily="34" charset="0"/>
              <a:ea typeface="Verdana" panose="020B0604030504040204" pitchFamily="34" charset="0"/>
              <a:cs typeface="Arial Narrow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1219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6873479-B30B-2642-A372-63484D9B75B2}"/>
              </a:ext>
            </a:extLst>
          </p:cNvPr>
          <p:cNvSpPr/>
          <p:nvPr/>
        </p:nvSpPr>
        <p:spPr>
          <a:xfrm>
            <a:off x="596844" y="458754"/>
            <a:ext cx="1494795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>
                <a:solidFill>
                  <a:srgbClr val="52B6E7"/>
                </a:solidFill>
                <a:latin typeface="Arial Narrow" panose="020B0604020202020204" pitchFamily="34" charset="0"/>
                <a:ea typeface="Verdana" panose="020B0604030504040204" pitchFamily="34" charset="0"/>
                <a:cs typeface="Arial Narrow" panose="020B0604020202020204" pitchFamily="34" charset="0"/>
              </a:rPr>
              <a:t>EXPERIMENTAL ANALYSIS (N = elements to sort)</a:t>
            </a:r>
            <a:endParaRPr lang="en-GB" sz="4400">
              <a:solidFill>
                <a:srgbClr val="52B6E7"/>
              </a:solidFill>
              <a:latin typeface="Arial Narrow" panose="020B0604020202020204" pitchFamily="34" charset="0"/>
              <a:ea typeface="Verdana" panose="020B0604030504040204" pitchFamily="34" charset="0"/>
              <a:cs typeface="Arial Narrow" panose="020B06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B177618-0EE9-3D4F-85CD-0E72D6CA8B88}"/>
              </a:ext>
            </a:extLst>
          </p:cNvPr>
          <p:cNvSpPr/>
          <p:nvPr/>
        </p:nvSpPr>
        <p:spPr>
          <a:xfrm>
            <a:off x="596844" y="1228195"/>
            <a:ext cx="1494795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400">
                <a:solidFill>
                  <a:schemeClr val="bg1"/>
                </a:solidFill>
                <a:latin typeface="Arial Narrow" panose="020B0604020202020204" pitchFamily="34" charset="0"/>
                <a:ea typeface="Verdana" panose="020B0604030504040204" pitchFamily="34" charset="0"/>
                <a:cs typeface="Arial Narrow" panose="020B0604020202020204" pitchFamily="34" charset="0"/>
              </a:rPr>
              <a:t>Run the algorithm on a computer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400">
                <a:solidFill>
                  <a:schemeClr val="bg1"/>
                </a:solidFill>
                <a:latin typeface="Arial Narrow" panose="020B0604020202020204" pitchFamily="34" charset="0"/>
                <a:ea typeface="Verdana" panose="020B0604030504040204" pitchFamily="34" charset="0"/>
                <a:cs typeface="Arial Narrow" panose="020B0604020202020204" pitchFamily="34" charset="0"/>
              </a:rPr>
              <a:t>Play with the problem size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400">
                <a:solidFill>
                  <a:schemeClr val="bg1"/>
                </a:solidFill>
                <a:latin typeface="Arial Narrow" panose="020B0604020202020204" pitchFamily="34" charset="0"/>
                <a:ea typeface="Verdana" panose="020B0604030504040204" pitchFamily="34" charset="0"/>
                <a:cs typeface="Arial Narrow" panose="020B0604020202020204" pitchFamily="34" charset="0"/>
              </a:rPr>
              <a:t>Measure the time it takes to finish</a:t>
            </a:r>
            <a:endParaRPr lang="en-GB" sz="4400">
              <a:solidFill>
                <a:schemeClr val="bg1"/>
              </a:solidFill>
              <a:latin typeface="Arial Narrow" panose="020B0604020202020204" pitchFamily="34" charset="0"/>
              <a:ea typeface="Verdana" panose="020B0604030504040204" pitchFamily="34" charset="0"/>
              <a:cs typeface="Arial Narrow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4186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A958A84-CACA-D14A-9C8A-77D1662F2B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000" y="720000"/>
            <a:ext cx="10080000" cy="7199999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476501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A958A84-CACA-D14A-9C8A-77D1662F2B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001" y="720000"/>
            <a:ext cx="10079998" cy="719999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7B5250F-F458-164A-B6A9-A17411B217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1994" y="1581150"/>
            <a:ext cx="2997200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30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A958A84-CACA-D14A-9C8A-77D1662F2B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001" y="720000"/>
            <a:ext cx="10079998" cy="7199998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3E395DD-3D7C-5D4B-8A5C-33C25BAC7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000" y="1581150"/>
            <a:ext cx="6858000" cy="69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542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A958A84-CACA-D14A-9C8A-77D1662F2B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001" y="720000"/>
            <a:ext cx="10079997" cy="7199998"/>
          </a:xfrm>
          <a:prstGeom prst="rect">
            <a:avLst/>
          </a:prstGeom>
          <a:solidFill>
            <a:schemeClr val="bg1"/>
          </a:solidFill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2AD5EA8A-C63E-DC41-9C1A-032971D126C8}"/>
              </a:ext>
            </a:extLst>
          </p:cNvPr>
          <p:cNvGrpSpPr/>
          <p:nvPr/>
        </p:nvGrpSpPr>
        <p:grpSpPr>
          <a:xfrm>
            <a:off x="5860473" y="5569525"/>
            <a:ext cx="2360862" cy="997530"/>
            <a:chOff x="5860473" y="5569525"/>
            <a:chExt cx="2360862" cy="997530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A21319CF-C7D7-6341-8E33-E1D245B889C3}"/>
                </a:ext>
              </a:extLst>
            </p:cNvPr>
            <p:cNvSpPr/>
            <p:nvPr/>
          </p:nvSpPr>
          <p:spPr>
            <a:xfrm>
              <a:off x="5860473" y="6130636"/>
              <a:ext cx="602672" cy="436419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47945E56-0D37-4D4F-825B-AE5154FF25ED}"/>
                </a:ext>
              </a:extLst>
            </p:cNvPr>
            <p:cNvSpPr/>
            <p:nvPr/>
          </p:nvSpPr>
          <p:spPr>
            <a:xfrm>
              <a:off x="6594763" y="5933208"/>
              <a:ext cx="602672" cy="436419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5F1CA8B7-B287-8F4C-A406-A537CFB1BC5D}"/>
                </a:ext>
              </a:extLst>
            </p:cNvPr>
            <p:cNvSpPr/>
            <p:nvPr/>
          </p:nvSpPr>
          <p:spPr>
            <a:xfrm>
              <a:off x="7618663" y="5569525"/>
              <a:ext cx="602672" cy="436419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Oval 9">
            <a:extLst>
              <a:ext uri="{FF2B5EF4-FFF2-40B4-BE49-F238E27FC236}">
                <a16:creationId xmlns:a16="http://schemas.microsoft.com/office/drawing/2014/main" id="{2F79849E-4FE2-2D42-BEC4-BD43212F2271}"/>
              </a:ext>
            </a:extLst>
          </p:cNvPr>
          <p:cNvSpPr/>
          <p:nvPr/>
        </p:nvSpPr>
        <p:spPr>
          <a:xfrm>
            <a:off x="10661073" y="3532909"/>
            <a:ext cx="831272" cy="176645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01D6E9A-395C-6545-813C-81AE7BE9F5E9}"/>
              </a:ext>
            </a:extLst>
          </p:cNvPr>
          <p:cNvGrpSpPr/>
          <p:nvPr/>
        </p:nvGrpSpPr>
        <p:grpSpPr>
          <a:xfrm>
            <a:off x="6402619" y="1080655"/>
            <a:ext cx="5020372" cy="5943600"/>
            <a:chOff x="6402619" y="1080655"/>
            <a:chExt cx="5020372" cy="5943600"/>
          </a:xfrm>
        </p:grpSpPr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08669E1C-E422-E84C-8731-A0AAAE2B7D74}"/>
                </a:ext>
              </a:extLst>
            </p:cNvPr>
            <p:cNvCxnSpPr/>
            <p:nvPr/>
          </p:nvCxnSpPr>
          <p:spPr>
            <a:xfrm flipV="1">
              <a:off x="8749145" y="1080655"/>
              <a:ext cx="0" cy="59436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01967F9-6C29-384A-B8ED-39A5E52240E7}"/>
                </a:ext>
              </a:extLst>
            </p:cNvPr>
            <p:cNvSpPr txBox="1"/>
            <p:nvPr/>
          </p:nvSpPr>
          <p:spPr>
            <a:xfrm>
              <a:off x="6402619" y="1475643"/>
              <a:ext cx="208262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>
                  <a:solidFill>
                    <a:srgbClr val="FF0000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Problem fits in</a:t>
              </a:r>
              <a:br>
                <a:rPr lang="en-US">
                  <a:solidFill>
                    <a:srgbClr val="FF0000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</a:br>
              <a:r>
                <a:rPr lang="en-US">
                  <a:solidFill>
                    <a:srgbClr val="FF0000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physical memory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4A8DE2B-CD69-F343-AA15-0080880AEFD4}"/>
                </a:ext>
              </a:extLst>
            </p:cNvPr>
            <p:cNvSpPr txBox="1"/>
            <p:nvPr/>
          </p:nvSpPr>
          <p:spPr>
            <a:xfrm>
              <a:off x="9000533" y="1475777"/>
              <a:ext cx="242245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>
                  <a:solidFill>
                    <a:srgbClr val="FF0000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Problem also needs</a:t>
              </a:r>
              <a:br>
                <a:rPr lang="en-US">
                  <a:solidFill>
                    <a:srgbClr val="FF0000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</a:br>
              <a:r>
                <a:rPr lang="en-US">
                  <a:solidFill>
                    <a:srgbClr val="FF0000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virtual memory</a:t>
              </a:r>
            </a:p>
          </p:txBody>
        </p:sp>
      </p:grpSp>
      <p:sp>
        <p:nvSpPr>
          <p:cNvPr id="14" name="Oval 13">
            <a:extLst>
              <a:ext uri="{FF2B5EF4-FFF2-40B4-BE49-F238E27FC236}">
                <a16:creationId xmlns:a16="http://schemas.microsoft.com/office/drawing/2014/main" id="{0E0F3D6C-4562-784B-8290-8191CF9C2E06}"/>
              </a:ext>
            </a:extLst>
          </p:cNvPr>
          <p:cNvSpPr/>
          <p:nvPr/>
        </p:nvSpPr>
        <p:spPr>
          <a:xfrm>
            <a:off x="12007858" y="1205344"/>
            <a:ext cx="831272" cy="176645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8A216B7-A979-B245-BB9A-48B3E528AA9B}"/>
              </a:ext>
            </a:extLst>
          </p:cNvPr>
          <p:cNvSpPr/>
          <p:nvPr/>
        </p:nvSpPr>
        <p:spPr>
          <a:xfrm>
            <a:off x="1482437" y="2280892"/>
            <a:ext cx="12875124" cy="144655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4400">
                <a:solidFill>
                  <a:srgbClr val="52B6E7"/>
                </a:solidFill>
                <a:latin typeface="Arial Narrow" panose="020B0604020202020204" pitchFamily="34" charset="0"/>
                <a:ea typeface="Verdana" panose="020B0604030504040204" pitchFamily="34" charset="0"/>
                <a:cs typeface="Arial Narrow" panose="020B0604020202020204" pitchFamily="34" charset="0"/>
              </a:rPr>
              <a:t>Important rule: explore the corner cases, as there may be valuable information tucked away. </a:t>
            </a:r>
            <a:endParaRPr lang="en-GB" sz="4400">
              <a:solidFill>
                <a:srgbClr val="52B6E7"/>
              </a:solidFill>
              <a:latin typeface="Arial Narrow" panose="020B0604020202020204" pitchFamily="34" charset="0"/>
              <a:ea typeface="Verdana" panose="020B0604030504040204" pitchFamily="34" charset="0"/>
              <a:cs typeface="Arial Narrow" panose="020B06040202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0FCC70F-B120-8A4D-9CE7-2C551B2406E5}"/>
              </a:ext>
            </a:extLst>
          </p:cNvPr>
          <p:cNvSpPr/>
          <p:nvPr/>
        </p:nvSpPr>
        <p:spPr>
          <a:xfrm>
            <a:off x="1482437" y="4090211"/>
            <a:ext cx="12875124" cy="144655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4400">
                <a:solidFill>
                  <a:srgbClr val="52B6E7"/>
                </a:solidFill>
                <a:latin typeface="Arial Narrow" panose="020B0604020202020204" pitchFamily="34" charset="0"/>
                <a:ea typeface="Verdana" panose="020B0604030504040204" pitchFamily="34" charset="0"/>
                <a:cs typeface="Arial Narrow" panose="020B0604020202020204" pitchFamily="34" charset="0"/>
              </a:rPr>
              <a:t>Important rule: always make sure you understand your results to the best extent possible. </a:t>
            </a:r>
            <a:endParaRPr lang="en-GB" sz="4400">
              <a:solidFill>
                <a:srgbClr val="52B6E7"/>
              </a:solidFill>
              <a:latin typeface="Arial Narrow" panose="020B0604020202020204" pitchFamily="34" charset="0"/>
              <a:ea typeface="Verdana" panose="020B0604030504040204" pitchFamily="34" charset="0"/>
              <a:cs typeface="Arial Narrow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2250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5" grpId="0" animBg="1"/>
      <p:bldP spid="1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C201938-9068-574D-A2FD-C8C613697A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58084" y="3993410"/>
            <a:ext cx="7723571" cy="793286"/>
          </a:xfrm>
        </p:spPr>
        <p:txBody>
          <a:bodyPr/>
          <a:lstStyle/>
          <a:p>
            <a:r>
              <a:rPr lang="en-US"/>
              <a:t>TAKE-AWAY MESSAGES</a:t>
            </a:r>
          </a:p>
        </p:txBody>
      </p:sp>
    </p:spTree>
    <p:extLst>
      <p:ext uri="{BB962C8B-B14F-4D97-AF65-F5344CB8AC3E}">
        <p14:creationId xmlns:p14="http://schemas.microsoft.com/office/powerpoint/2010/main" val="1064995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31E2F22-B4F9-7848-9467-F1C29AA1BBF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/>
              <a:t>IDENTIFY A GOOD PROBLEM: INTERESTING, SPECIFIC, SOLVABLE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B38462-9345-914A-8E81-FD709A2A4C7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4400"/>
              <a:t>1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E4744D8-9029-7545-9A3A-5F48C2192A7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SEARCH FOR RELEVANT RELATED WORK IN SURVEYS AND TUTORIALS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A90CCB-2B3B-4249-BE9B-5659D898DD6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sz="4400"/>
              <a:t>2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743FC73-E89B-354D-8191-0B3CF87C075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/>
              <a:t>CONTINUE TO ASK WHY YOU’RE DOING SPECIFIC TASKS IN YOUR RESEARCH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EF50FF8-664A-F944-986C-CC210FB0D69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sz="4400"/>
              <a:t>3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F080EAE-3EBD-7144-A131-60DDD9E170F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/>
              <a:t>EVALUATE, STARTING BY ASKING HOW TO MEASURE RESULTS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A49EC10-965E-794D-A1A1-6F9AD905549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sz="440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4288081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8D8AD1F-4918-7340-8122-B732A3742E1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58084" y="3993409"/>
            <a:ext cx="6954643" cy="869535"/>
          </a:xfrm>
        </p:spPr>
        <p:txBody>
          <a:bodyPr/>
          <a:lstStyle/>
          <a:p>
            <a:r>
              <a:rPr lang="en-US"/>
              <a:t>The golden circle</a:t>
            </a:r>
          </a:p>
        </p:txBody>
      </p:sp>
    </p:spTree>
    <p:extLst>
      <p:ext uri="{BB962C8B-B14F-4D97-AF65-F5344CB8AC3E}">
        <p14:creationId xmlns:p14="http://schemas.microsoft.com/office/powerpoint/2010/main" val="485762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id="{8017388F-81CB-404F-BB1E-383728CF3B72}"/>
              </a:ext>
            </a:extLst>
          </p:cNvPr>
          <p:cNvSpPr/>
          <p:nvPr/>
        </p:nvSpPr>
        <p:spPr>
          <a:xfrm>
            <a:off x="560278" y="475488"/>
            <a:ext cx="7200000" cy="7200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565913D6-F8D0-EC4A-8987-5A2812A27546}"/>
              </a:ext>
            </a:extLst>
          </p:cNvPr>
          <p:cNvSpPr/>
          <p:nvPr/>
        </p:nvSpPr>
        <p:spPr>
          <a:xfrm>
            <a:off x="1640278" y="1046266"/>
            <a:ext cx="5040000" cy="5040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6A3C953-4F38-2944-AD78-109D1696D7AC}"/>
              </a:ext>
            </a:extLst>
          </p:cNvPr>
          <p:cNvSpPr/>
          <p:nvPr/>
        </p:nvSpPr>
        <p:spPr>
          <a:xfrm>
            <a:off x="2720278" y="1724519"/>
            <a:ext cx="2880000" cy="2880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7B677E2B-565A-7D45-B38A-4AC841F0764C}"/>
              </a:ext>
            </a:extLst>
          </p:cNvPr>
          <p:cNvCxnSpPr>
            <a:cxnSpLocks/>
          </p:cNvCxnSpPr>
          <p:nvPr/>
        </p:nvCxnSpPr>
        <p:spPr>
          <a:xfrm>
            <a:off x="4160278" y="3122772"/>
            <a:ext cx="0" cy="5688719"/>
          </a:xfrm>
          <a:prstGeom prst="straightConnector1">
            <a:avLst/>
          </a:prstGeom>
          <a:ln w="127000">
            <a:solidFill>
              <a:srgbClr val="FFC000"/>
            </a:solidFill>
            <a:headEnd type="oval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18FA46D0-97CD-3A42-8286-F6A58D942305}"/>
              </a:ext>
            </a:extLst>
          </p:cNvPr>
          <p:cNvSpPr txBox="1"/>
          <p:nvPr/>
        </p:nvSpPr>
        <p:spPr>
          <a:xfrm>
            <a:off x="3332166" y="3427766"/>
            <a:ext cx="16562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>
                <a:latin typeface="Arial Narrow" panose="020B0604020202020204" pitchFamily="34" charset="0"/>
                <a:cs typeface="Arial Narrow" panose="020B0604020202020204" pitchFamily="34" charset="0"/>
              </a:rPr>
              <a:t>WHY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C02BEB3-EC54-284B-933F-9D2FECACBE35}"/>
              </a:ext>
            </a:extLst>
          </p:cNvPr>
          <p:cNvSpPr txBox="1"/>
          <p:nvPr/>
        </p:nvSpPr>
        <p:spPr>
          <a:xfrm>
            <a:off x="3275932" y="4909513"/>
            <a:ext cx="172515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>
                <a:latin typeface="Arial Narrow" panose="020B0604020202020204" pitchFamily="34" charset="0"/>
                <a:cs typeface="Arial Narrow" panose="020B0604020202020204" pitchFamily="34" charset="0"/>
              </a:rPr>
              <a:t>HOW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B833115-C51C-204B-86BE-88D4726C63C7}"/>
              </a:ext>
            </a:extLst>
          </p:cNvPr>
          <p:cNvSpPr txBox="1"/>
          <p:nvPr/>
        </p:nvSpPr>
        <p:spPr>
          <a:xfrm>
            <a:off x="3137818" y="6403598"/>
            <a:ext cx="202837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>
                <a:latin typeface="Arial Narrow" panose="020B0604020202020204" pitchFamily="34" charset="0"/>
                <a:cs typeface="Arial Narrow" panose="020B0604020202020204" pitchFamily="34" charset="0"/>
              </a:rPr>
              <a:t>WHAT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FA041A7-619A-6846-BD4D-E8B4B3959094}"/>
              </a:ext>
            </a:extLst>
          </p:cNvPr>
          <p:cNvSpPr txBox="1"/>
          <p:nvPr/>
        </p:nvSpPr>
        <p:spPr>
          <a:xfrm>
            <a:off x="8840278" y="475488"/>
            <a:ext cx="581524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WHAT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540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Your current project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BA6E4CB-C22A-7C4C-8BA9-D40C90165791}"/>
              </a:ext>
            </a:extLst>
          </p:cNvPr>
          <p:cNvSpPr txBox="1"/>
          <p:nvPr/>
        </p:nvSpPr>
        <p:spPr>
          <a:xfrm>
            <a:off x="8840278" y="2689103"/>
            <a:ext cx="594188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HOW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540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Your way of working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96BD5C0-D7E1-1642-BAED-981B6A6ECE24}"/>
              </a:ext>
            </a:extLst>
          </p:cNvPr>
          <p:cNvSpPr txBox="1"/>
          <p:nvPr/>
        </p:nvSpPr>
        <p:spPr>
          <a:xfrm>
            <a:off x="8840278" y="4911129"/>
            <a:ext cx="668778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WHY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540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The reason why you do the things you do</a:t>
            </a:r>
          </a:p>
        </p:txBody>
      </p:sp>
    </p:spTree>
    <p:extLst>
      <p:ext uri="{BB962C8B-B14F-4D97-AF65-F5344CB8AC3E}">
        <p14:creationId xmlns:p14="http://schemas.microsoft.com/office/powerpoint/2010/main" val="302226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55345EE-4E1E-3549-917D-F71D053615C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58084" y="3993410"/>
            <a:ext cx="8078524" cy="793286"/>
          </a:xfrm>
        </p:spPr>
        <p:txBody>
          <a:bodyPr/>
          <a:lstStyle/>
          <a:p>
            <a:r>
              <a:rPr lang="en-US"/>
              <a:t>How to do research:</a:t>
            </a:r>
            <a:br>
              <a:rPr lang="en-US"/>
            </a:br>
            <a:r>
              <a:rPr lang="en-US"/>
              <a:t>it starts with</a:t>
            </a:r>
            <a:br>
              <a:rPr lang="en-US"/>
            </a:br>
            <a:r>
              <a:rPr lang="en-US"/>
              <a:t>identifying</a:t>
            </a:r>
            <a:br>
              <a:rPr lang="en-US"/>
            </a:br>
            <a:r>
              <a:rPr lang="en-US"/>
              <a:t>a good problem</a:t>
            </a:r>
          </a:p>
        </p:txBody>
      </p:sp>
    </p:spTree>
    <p:extLst>
      <p:ext uri="{BB962C8B-B14F-4D97-AF65-F5344CB8AC3E}">
        <p14:creationId xmlns:p14="http://schemas.microsoft.com/office/powerpoint/2010/main" val="3716533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6B532309-883C-094D-B072-5FF3E51B0052}"/>
              </a:ext>
            </a:extLst>
          </p:cNvPr>
          <p:cNvSpPr txBox="1">
            <a:spLocks/>
          </p:cNvSpPr>
          <p:nvPr/>
        </p:nvSpPr>
        <p:spPr>
          <a:xfrm>
            <a:off x="643656" y="2563755"/>
            <a:ext cx="10822920" cy="5062538"/>
          </a:xfrm>
          <a:prstGeom prst="rect">
            <a:avLst/>
          </a:prstGeom>
        </p:spPr>
        <p:txBody>
          <a:bodyPr/>
          <a:lstStyle>
            <a:lvl1pPr marL="304792" indent="-304792" algn="l" defTabSz="1219170" rtl="0" eaLnBrk="1" latinLnBrk="0" hangingPunct="1">
              <a:lnSpc>
                <a:spcPct val="90000"/>
              </a:lnSpc>
              <a:spcBef>
                <a:spcPts val="1333"/>
              </a:spcBef>
              <a:buFont typeface="Arial" panose="020B0604020202020204" pitchFamily="34" charset="0"/>
              <a:buChar char="•"/>
              <a:defRPr sz="3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377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BE INTERESTING (THE “WHY”)</a:t>
            </a:r>
          </a:p>
          <a:p>
            <a:r>
              <a:rPr lang="en-US" sz="3600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BE SPECIFIC</a:t>
            </a:r>
          </a:p>
          <a:p>
            <a:r>
              <a:rPr lang="en-US" sz="3600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BE NONTRIVIAL</a:t>
            </a:r>
          </a:p>
          <a:p>
            <a:r>
              <a:rPr lang="en-US" sz="3600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BE SEEMINGLY SOLVABLE (THE “HOW”)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5D31B9C4-AEB2-4547-8B9E-100FDDDEA001}"/>
              </a:ext>
            </a:extLst>
          </p:cNvPr>
          <p:cNvSpPr txBox="1">
            <a:spLocks/>
          </p:cNvSpPr>
          <p:nvPr/>
        </p:nvSpPr>
        <p:spPr>
          <a:xfrm>
            <a:off x="646254" y="997547"/>
            <a:ext cx="6178550" cy="793750"/>
          </a:xfrm>
          <a:prstGeom prst="rect">
            <a:avLst/>
          </a:prstGeom>
        </p:spPr>
        <p:txBody>
          <a:bodyPr/>
          <a:lstStyle>
            <a:lvl1pPr marL="304792" indent="-304792" algn="l" defTabSz="1219170" rtl="0" eaLnBrk="1" latinLnBrk="0" hangingPunct="1">
              <a:lnSpc>
                <a:spcPct val="90000"/>
              </a:lnSpc>
              <a:spcBef>
                <a:spcPts val="1333"/>
              </a:spcBef>
              <a:buFont typeface="Arial" panose="020B0604020202020204" pitchFamily="34" charset="0"/>
              <a:buChar char="•"/>
              <a:defRPr sz="3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377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4400" dirty="0">
                <a:solidFill>
                  <a:schemeClr val="accent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WHAT MAKES A GOOD (RESEARCH) PROBLEM?</a:t>
            </a:r>
          </a:p>
        </p:txBody>
      </p:sp>
    </p:spTree>
    <p:extLst>
      <p:ext uri="{BB962C8B-B14F-4D97-AF65-F5344CB8AC3E}">
        <p14:creationId xmlns:p14="http://schemas.microsoft.com/office/powerpoint/2010/main" val="32840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18E4FAE-01B2-C142-ACD9-5F84D26530A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58084" y="3993410"/>
            <a:ext cx="5571036" cy="793286"/>
          </a:xfrm>
        </p:spPr>
        <p:txBody>
          <a:bodyPr/>
          <a:lstStyle/>
          <a:p>
            <a:r>
              <a:rPr lang="en-US"/>
              <a:t>EXAMPLE:</a:t>
            </a:r>
            <a:br>
              <a:rPr lang="en-US"/>
            </a:br>
            <a:r>
              <a:rPr lang="en-US"/>
              <a:t>MONITORING PEDESTRIANS BY WIFI SIGNALS</a:t>
            </a:r>
          </a:p>
        </p:txBody>
      </p:sp>
      <p:pic>
        <p:nvPicPr>
          <p:cNvPr id="4098" name="Picture 2" descr="Image result for wifi logo">
            <a:extLst>
              <a:ext uri="{FF2B5EF4-FFF2-40B4-BE49-F238E27FC236}">
                <a16:creationId xmlns:a16="http://schemas.microsoft.com/office/drawing/2014/main" id="{1EB3C2C0-C096-A04B-B561-9DDC967D7DA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2"/>
          <a:stretch/>
        </p:blipFill>
        <p:spPr bwMode="auto">
          <a:xfrm>
            <a:off x="1358084" y="797559"/>
            <a:ext cx="3860800" cy="2471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8586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18E4FAE-01B2-C142-ACD9-5F84D26530A1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420624" y="389890"/>
            <a:ext cx="11631168" cy="793750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sz="4400">
                <a:solidFill>
                  <a:srgbClr val="00B0F0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THE PROBLEM</a:t>
            </a:r>
            <a:br>
              <a:rPr lang="en-US" sz="440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</a:br>
            <a:br>
              <a:rPr lang="en-US" sz="440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</a:br>
            <a:r>
              <a:rPr lang="en-US" sz="440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To what extent can we preserve privacy while capturing MAC addresses of wifi-enabled devices?</a:t>
            </a:r>
          </a:p>
          <a:p>
            <a:pPr marL="0" indent="0">
              <a:buNone/>
            </a:pPr>
            <a:endParaRPr lang="en-US" sz="4400">
              <a:solidFill>
                <a:schemeClr val="bg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marL="0" indent="0">
              <a:buNone/>
            </a:pPr>
            <a:r>
              <a:rPr lang="en-US" sz="4400">
                <a:solidFill>
                  <a:srgbClr val="00B0F0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WHY</a:t>
            </a:r>
            <a:endParaRPr lang="en-US" sz="4400">
              <a:solidFill>
                <a:schemeClr val="bg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r>
              <a:rPr lang="en-US" sz="440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THERE IS A SOCIETAL NEED</a:t>
            </a:r>
          </a:p>
          <a:p>
            <a:pPr lvl="1"/>
            <a:r>
              <a:rPr lang="en-US" sz="3867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Understanding pedestrian dynamics</a:t>
            </a:r>
          </a:p>
          <a:p>
            <a:r>
              <a:rPr lang="en-US" sz="440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THERE IS A SOCIETAL CONCERN</a:t>
            </a:r>
          </a:p>
          <a:p>
            <a:pPr lvl="1"/>
            <a:r>
              <a:rPr lang="en-US" sz="3867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Privacy of individuals may be at stake</a:t>
            </a:r>
          </a:p>
          <a:p>
            <a:r>
              <a:rPr lang="en-US" sz="440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THERE IS A SIMPLE CONSTRAINT</a:t>
            </a:r>
          </a:p>
          <a:p>
            <a:pPr lvl="1"/>
            <a:r>
              <a:rPr lang="en-US" sz="3867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Don’t bug the pedestrian</a:t>
            </a:r>
          </a:p>
          <a:p>
            <a:pPr lvl="1"/>
            <a:endParaRPr lang="en-US" sz="3867">
              <a:solidFill>
                <a:schemeClr val="bg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marL="0" indent="0">
              <a:buNone/>
            </a:pPr>
            <a:endParaRPr lang="en-US" sz="4400">
              <a:solidFill>
                <a:schemeClr val="bg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2284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18E4FAE-01B2-C142-ACD9-5F84D26530A1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03504" y="664210"/>
            <a:ext cx="11631168" cy="793750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sz="4400">
                <a:solidFill>
                  <a:srgbClr val="00B0F0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BEING SPECIFIC: PRESERVING PRIVACY</a:t>
            </a:r>
          </a:p>
          <a:p>
            <a:pPr marL="0" indent="0">
              <a:buNone/>
            </a:pPr>
            <a:r>
              <a:rPr lang="en-US" sz="440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To what extent can we provably show that an individual cannot be identified from the data collected for capturing pedestrian dynamics?</a:t>
            </a:r>
            <a:br>
              <a:rPr lang="en-US" sz="440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</a:br>
            <a:br>
              <a:rPr lang="en-US" sz="440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</a:br>
            <a:endParaRPr lang="en-US" sz="3867">
              <a:solidFill>
                <a:schemeClr val="bg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marL="0" indent="0">
              <a:buNone/>
            </a:pPr>
            <a:endParaRPr lang="en-US" sz="4400">
              <a:solidFill>
                <a:schemeClr val="bg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7E4C4C89-9072-854C-B511-256C6AD2B099}"/>
              </a:ext>
            </a:extLst>
          </p:cNvPr>
          <p:cNvSpPr txBox="1">
            <a:spLocks/>
          </p:cNvSpPr>
          <p:nvPr/>
        </p:nvSpPr>
        <p:spPr>
          <a:xfrm>
            <a:off x="603504" y="3994150"/>
            <a:ext cx="11631168" cy="793750"/>
          </a:xfrm>
          <a:prstGeom prst="rect">
            <a:avLst/>
          </a:prstGeom>
        </p:spPr>
        <p:txBody>
          <a:bodyPr/>
          <a:lstStyle>
            <a:lvl1pPr marL="304792" indent="-304792" algn="l" defTabSz="1219170" rtl="0" eaLnBrk="1" latinLnBrk="0" hangingPunct="1">
              <a:lnSpc>
                <a:spcPct val="90000"/>
              </a:lnSpc>
              <a:spcBef>
                <a:spcPts val="1333"/>
              </a:spcBef>
              <a:buFont typeface="Arial" panose="020B0604020202020204" pitchFamily="34" charset="0"/>
              <a:buChar char="•"/>
              <a:defRPr sz="3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377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4400">
                <a:solidFill>
                  <a:srgbClr val="00B0F0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BEING MORE SPECIFIC: PRESERVING PRIVACY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440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To what extent can we provably show that we can preserve k-anonymity based on collecting the network address of WiFi-enabled devices for capturing pedestrian dynamics?</a:t>
            </a:r>
            <a:br>
              <a:rPr lang="en-US" sz="440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</a:br>
            <a:br>
              <a:rPr lang="en-US" sz="440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</a:br>
            <a:endParaRPr lang="en-US" sz="3867">
              <a:solidFill>
                <a:schemeClr val="bg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4400">
              <a:solidFill>
                <a:schemeClr val="bg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5377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Titel slides UT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SI-180602" id="{62F4B413-3EF8-F643-B082-3C08B5C07C43}" vid="{DEADC75B-F309-5144-B044-B5119035EA19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Titel slides UT</Template>
  <TotalTime>4125</TotalTime>
  <Words>973</Words>
  <Application>Microsoft Macintosh PowerPoint</Application>
  <PresentationFormat>Custom</PresentationFormat>
  <Paragraphs>143</Paragraphs>
  <Slides>28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2" baseType="lpstr">
      <vt:lpstr>Arial</vt:lpstr>
      <vt:lpstr>Arial Narrow</vt:lpstr>
      <vt:lpstr>Calibri</vt:lpstr>
      <vt:lpstr>Titel slides UT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Maarten van Steen</dc:creator>
  <cp:lastModifiedBy>Steen, M.R. van (DSI)</cp:lastModifiedBy>
  <cp:revision>98</cp:revision>
  <dcterms:created xsi:type="dcterms:W3CDTF">2018-06-04T04:42:40Z</dcterms:created>
  <dcterms:modified xsi:type="dcterms:W3CDTF">2020-04-24T07:13:33Z</dcterms:modified>
</cp:coreProperties>
</file>