
<file path=[Content_Types].xml><?xml version="1.0" encoding="utf-8"?>
<Types xmlns="http://schemas.openxmlformats.org/package/2006/content-types">
  <Default Extension="gif" ContentType="image/gif"/>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56" r:id="rId5"/>
    <p:sldId id="257" r:id="rId6"/>
    <p:sldId id="275" r:id="rId7"/>
    <p:sldId id="525" r:id="rId8"/>
    <p:sldId id="258" r:id="rId9"/>
    <p:sldId id="259" r:id="rId10"/>
    <p:sldId id="522" r:id="rId11"/>
    <p:sldId id="260" r:id="rId12"/>
    <p:sldId id="523" r:id="rId13"/>
    <p:sldId id="276" r:id="rId14"/>
    <p:sldId id="278" r:id="rId15"/>
    <p:sldId id="261" r:id="rId16"/>
    <p:sldId id="262" r:id="rId17"/>
    <p:sldId id="268" r:id="rId18"/>
    <p:sldId id="270" r:id="rId19"/>
    <p:sldId id="269" r:id="rId20"/>
    <p:sldId id="271" r:id="rId21"/>
    <p:sldId id="274" r:id="rId22"/>
    <p:sldId id="521" r:id="rId23"/>
    <p:sldId id="27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30F2CA-8F4B-0A45-9926-D1C9201AA791}" v="1627" dt="2021-11-18T12:18:18.645"/>
    <p1510:client id="{D9259232-4EA1-0F4F-A893-7279B0058BF8}" v="363" dt="2021-11-18T12:15:49.3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48"/>
  </p:normalViewPr>
  <p:slideViewPr>
    <p:cSldViewPr snapToGrid="0" snapToObjects="1">
      <p:cViewPr varScale="1">
        <p:scale>
          <a:sx n="117" d="100"/>
          <a:sy n="117" d="100"/>
        </p:scale>
        <p:origin x="26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NL"/>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F6CE-07C5-1040-9449-AD311014D8E4}" type="datetimeFigureOut">
              <a:rPr lang="it-NL" smtClean="0"/>
              <a:t>11/22/21</a:t>
            </a:fld>
            <a:endParaRPr lang="it-NL"/>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NL"/>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NL"/>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NL"/>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89B0F2-9A7B-0946-81F1-308D25AD666B}" type="slidenum">
              <a:rPr lang="it-NL" smtClean="0"/>
              <a:t>‹#›</a:t>
            </a:fld>
            <a:endParaRPr lang="it-NL"/>
          </a:p>
        </p:txBody>
      </p:sp>
    </p:spTree>
    <p:extLst>
      <p:ext uri="{BB962C8B-B14F-4D97-AF65-F5344CB8AC3E}">
        <p14:creationId xmlns:p14="http://schemas.microsoft.com/office/powerpoint/2010/main" val="2930018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a:t>
            </a:r>
            <a:r>
              <a:rPr lang="en-GB" err="1"/>
              <a:t>www.youtube.com</a:t>
            </a:r>
            <a:r>
              <a:rPr lang="en-GB"/>
              <a:t>/</a:t>
            </a:r>
            <a:r>
              <a:rPr lang="en-GB" err="1"/>
              <a:t>watch?v</a:t>
            </a:r>
            <a:r>
              <a:rPr lang="en-GB"/>
              <a:t>=Cwjy6hEftYo</a:t>
            </a:r>
          </a:p>
          <a:p>
            <a:endParaRPr lang="en-GB"/>
          </a:p>
          <a:p>
            <a:r>
              <a:rPr lang="en-GB"/>
              <a:t>And here is nothing about values (which was not part of the material in 2019)</a:t>
            </a:r>
            <a:endParaRPr lang="en-NL"/>
          </a:p>
        </p:txBody>
      </p:sp>
      <p:sp>
        <p:nvSpPr>
          <p:cNvPr id="4" name="Slide Number Placeholder 3"/>
          <p:cNvSpPr>
            <a:spLocks noGrp="1"/>
          </p:cNvSpPr>
          <p:nvPr>
            <p:ph type="sldNum" sz="quarter" idx="5"/>
          </p:nvPr>
        </p:nvSpPr>
        <p:spPr/>
        <p:txBody>
          <a:bodyPr/>
          <a:lstStyle/>
          <a:p>
            <a:fld id="{2F89B0F2-9A7B-0946-81F1-308D25AD666B}" type="slidenum">
              <a:rPr lang="it-NL" smtClean="0"/>
              <a:t>4</a:t>
            </a:fld>
            <a:endParaRPr lang="it-NL"/>
          </a:p>
        </p:txBody>
      </p:sp>
    </p:spTree>
    <p:extLst>
      <p:ext uri="{BB962C8B-B14F-4D97-AF65-F5344CB8AC3E}">
        <p14:creationId xmlns:p14="http://schemas.microsoft.com/office/powerpoint/2010/main" val="2764409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a:solidFill>
                  <a:schemeClr val="tx1"/>
                </a:solidFill>
                <a:effectLst/>
                <a:latin typeface="+mn-lt"/>
                <a:ea typeface="+mn-ea"/>
                <a:cs typeface="+mn-cs"/>
              </a:rPr>
              <a:t>are </a:t>
            </a:r>
            <a:r>
              <a:rPr lang="it-IT" sz="1200" kern="1200" err="1">
                <a:solidFill>
                  <a:schemeClr val="tx1"/>
                </a:solidFill>
                <a:effectLst/>
                <a:latin typeface="+mn-lt"/>
                <a:ea typeface="+mn-ea"/>
                <a:cs typeface="+mn-cs"/>
              </a:rPr>
              <a:t>rich</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descriptions</a:t>
            </a:r>
            <a:r>
              <a:rPr lang="it-IT" sz="1200" kern="1200">
                <a:solidFill>
                  <a:schemeClr val="tx1"/>
                </a:solidFill>
                <a:effectLst/>
                <a:latin typeface="+mn-lt"/>
                <a:ea typeface="+mn-ea"/>
                <a:cs typeface="+mn-cs"/>
              </a:rPr>
              <a:t> of </a:t>
            </a:r>
            <a:r>
              <a:rPr lang="it-IT" sz="1200" kern="1200" err="1">
                <a:solidFill>
                  <a:schemeClr val="tx1"/>
                </a:solidFill>
                <a:effectLst/>
                <a:latin typeface="+mn-lt"/>
                <a:ea typeface="+mn-ea"/>
                <a:cs typeface="+mn-cs"/>
              </a:rPr>
              <a:t>typical</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users</a:t>
            </a:r>
            <a:r>
              <a:rPr lang="it-IT" sz="1200" kern="1200">
                <a:solidFill>
                  <a:schemeClr val="tx1"/>
                </a:solidFill>
                <a:effectLst/>
                <a:latin typeface="+mn-lt"/>
                <a:ea typeface="+mn-ea"/>
                <a:cs typeface="+mn-cs"/>
              </a:rPr>
              <a:t> of the </a:t>
            </a:r>
            <a:r>
              <a:rPr lang="it-IT" sz="1200" kern="1200" err="1">
                <a:solidFill>
                  <a:schemeClr val="tx1"/>
                </a:solidFill>
                <a:effectLst/>
                <a:latin typeface="+mn-lt"/>
                <a:ea typeface="+mn-ea"/>
                <a:cs typeface="+mn-cs"/>
              </a:rPr>
              <a:t>product</a:t>
            </a:r>
            <a:r>
              <a:rPr lang="it-IT" sz="1200" kern="1200">
                <a:solidFill>
                  <a:schemeClr val="tx1"/>
                </a:solidFill>
                <a:effectLst/>
                <a:latin typeface="+mn-lt"/>
                <a:ea typeface="+mn-ea"/>
                <a:cs typeface="+mn-cs"/>
              </a:rPr>
              <a:t> under </a:t>
            </a:r>
            <a:r>
              <a:rPr lang="it-IT" sz="1200" kern="1200" err="1">
                <a:solidFill>
                  <a:schemeClr val="tx1"/>
                </a:solidFill>
                <a:effectLst/>
                <a:latin typeface="+mn-lt"/>
                <a:ea typeface="+mn-ea"/>
                <a:cs typeface="+mn-cs"/>
              </a:rPr>
              <a:t>development</a:t>
            </a:r>
            <a:r>
              <a:rPr lang="it-IT" sz="1200" kern="1200">
                <a:solidFill>
                  <a:schemeClr val="tx1"/>
                </a:solidFill>
                <a:effectLst/>
                <a:latin typeface="+mn-lt"/>
                <a:ea typeface="+mn-ea"/>
                <a:cs typeface="+mn-cs"/>
              </a:rPr>
              <a:t> on </a:t>
            </a:r>
            <a:r>
              <a:rPr lang="it-IT" sz="1200" kern="1200" err="1">
                <a:solidFill>
                  <a:schemeClr val="tx1"/>
                </a:solidFill>
                <a:effectLst/>
                <a:latin typeface="+mn-lt"/>
                <a:ea typeface="+mn-ea"/>
                <a:cs typeface="+mn-cs"/>
              </a:rPr>
              <a:t>which</a:t>
            </a:r>
            <a:r>
              <a:rPr lang="it-IT" sz="1200" kern="1200">
                <a:solidFill>
                  <a:schemeClr val="tx1"/>
                </a:solidFill>
                <a:effectLst/>
                <a:latin typeface="+mn-lt"/>
                <a:ea typeface="+mn-ea"/>
                <a:cs typeface="+mn-cs"/>
              </a:rPr>
              <a:t> the designers can focus and for </a:t>
            </a:r>
            <a:r>
              <a:rPr lang="it-IT" sz="1200" kern="1200" err="1">
                <a:solidFill>
                  <a:schemeClr val="tx1"/>
                </a:solidFill>
                <a:effectLst/>
                <a:latin typeface="+mn-lt"/>
                <a:ea typeface="+mn-ea"/>
                <a:cs typeface="+mn-cs"/>
              </a:rPr>
              <a:t>which</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they</a:t>
            </a:r>
            <a:r>
              <a:rPr lang="it-IT" sz="1200" kern="1200">
                <a:solidFill>
                  <a:schemeClr val="tx1"/>
                </a:solidFill>
                <a:effectLst/>
                <a:latin typeface="+mn-lt"/>
                <a:ea typeface="+mn-ea"/>
                <a:cs typeface="+mn-cs"/>
              </a:rPr>
              <a:t> can design </a:t>
            </a:r>
            <a:r>
              <a:rPr lang="it-IT" sz="1200" kern="1200" err="1">
                <a:solidFill>
                  <a:schemeClr val="tx1"/>
                </a:solidFill>
                <a:effectLst/>
                <a:latin typeface="+mn-lt"/>
                <a:ea typeface="+mn-ea"/>
                <a:cs typeface="+mn-cs"/>
              </a:rPr>
              <a:t>products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They</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don’t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describe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specific</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people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but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rather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they</a:t>
            </a:r>
            <a:r>
              <a:rPr lang="it-IT" sz="1200" kern="1200">
                <a:solidFill>
                  <a:schemeClr val="tx1"/>
                </a:solidFill>
                <a:effectLst/>
                <a:latin typeface="+mn-lt"/>
                <a:ea typeface="+mn-ea"/>
                <a:cs typeface="+mn-cs"/>
              </a:rPr>
              <a:t> are </a:t>
            </a:r>
            <a:r>
              <a:rPr lang="it-IT" sz="1200" kern="1200" err="1">
                <a:solidFill>
                  <a:schemeClr val="tx1"/>
                </a:solidFill>
                <a:effectLst/>
                <a:latin typeface="+mn-lt"/>
                <a:ea typeface="+mn-ea"/>
                <a:cs typeface="+mn-cs"/>
              </a:rPr>
              <a:t>realistic</a:t>
            </a:r>
            <a:r>
              <a:rPr lang="it-IT" sz="1200" kern="1200">
                <a:solidFill>
                  <a:schemeClr val="tx1"/>
                </a:solidFill>
                <a:effectLst/>
                <a:latin typeface="+mn-lt"/>
                <a:ea typeface="+mn-ea"/>
                <a:cs typeface="+mn-cs"/>
              </a:rPr>
              <a:t>, and </a:t>
            </a:r>
            <a:r>
              <a:rPr lang="it-IT" sz="1200" kern="1200" err="1">
                <a:solidFill>
                  <a:schemeClr val="tx1"/>
                </a:solidFill>
                <a:effectLst/>
                <a:latin typeface="+mn-lt"/>
                <a:ea typeface="+mn-ea"/>
                <a:cs typeface="+mn-cs"/>
              </a:rPr>
              <a:t>not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idealized</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Any</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one</a:t>
            </a:r>
            <a:r>
              <a:rPr lang="it-IT" sz="1200" kern="1200">
                <a:solidFill>
                  <a:schemeClr val="tx1"/>
                </a:solidFill>
                <a:effectLst/>
                <a:latin typeface="+mn-lt"/>
                <a:ea typeface="+mn-ea"/>
                <a:cs typeface="+mn-cs"/>
              </a:rPr>
              <a:t> persona </a:t>
            </a:r>
            <a:r>
              <a:rPr lang="it-IT" sz="1200" kern="1200" err="1">
                <a:solidFill>
                  <a:schemeClr val="tx1"/>
                </a:solidFill>
                <a:effectLst/>
                <a:latin typeface="+mn-lt"/>
                <a:ea typeface="+mn-ea"/>
                <a:cs typeface="+mn-cs"/>
              </a:rPr>
              <a:t>represents</a:t>
            </a:r>
            <a:r>
              <a:rPr lang="it-IT" sz="1200" kern="1200">
                <a:solidFill>
                  <a:schemeClr val="tx1"/>
                </a:solidFill>
                <a:effectLst/>
                <a:latin typeface="+mn-lt"/>
                <a:ea typeface="+mn-ea"/>
                <a:cs typeface="+mn-cs"/>
              </a:rPr>
              <a:t> a </a:t>
            </a:r>
            <a:r>
              <a:rPr lang="it-IT" sz="1200" kern="1200" err="1">
                <a:solidFill>
                  <a:schemeClr val="tx1"/>
                </a:solidFill>
                <a:effectLst/>
                <a:latin typeface="+mn-lt"/>
                <a:ea typeface="+mn-ea"/>
                <a:cs typeface="+mn-cs"/>
              </a:rPr>
              <a:t>synthesis</a:t>
            </a:r>
            <a:r>
              <a:rPr lang="it-IT" sz="1200" kern="1200">
                <a:solidFill>
                  <a:schemeClr val="tx1"/>
                </a:solidFill>
                <a:effectLst/>
                <a:latin typeface="+mn-lt"/>
                <a:ea typeface="+mn-ea"/>
                <a:cs typeface="+mn-cs"/>
              </a:rPr>
              <a:t> of a </a:t>
            </a:r>
            <a:r>
              <a:rPr lang="it-IT" sz="1200" kern="1200" err="1">
                <a:solidFill>
                  <a:schemeClr val="tx1"/>
                </a:solidFill>
                <a:effectLst/>
                <a:latin typeface="+mn-lt"/>
                <a:ea typeface="+mn-ea"/>
                <a:cs typeface="+mn-cs"/>
              </a:rPr>
              <a:t>number</a:t>
            </a:r>
            <a:r>
              <a:rPr lang="it-IT" sz="1200" kern="1200">
                <a:solidFill>
                  <a:schemeClr val="tx1"/>
                </a:solidFill>
                <a:effectLst/>
                <a:latin typeface="+mn-lt"/>
                <a:ea typeface="+mn-ea"/>
                <a:cs typeface="+mn-cs"/>
              </a:rPr>
              <a:t> of </a:t>
            </a:r>
            <a:r>
              <a:rPr lang="it-IT" sz="1200" kern="1200" err="1">
                <a:solidFill>
                  <a:schemeClr val="tx1"/>
                </a:solidFill>
                <a:effectLst/>
                <a:latin typeface="+mn-lt"/>
                <a:ea typeface="+mn-ea"/>
                <a:cs typeface="+mn-cs"/>
              </a:rPr>
              <a:t>real</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users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who</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have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been</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involved</a:t>
            </a:r>
            <a:r>
              <a:rPr lang="it-IT" sz="1200" kern="1200">
                <a:solidFill>
                  <a:schemeClr val="tx1"/>
                </a:solidFill>
                <a:effectLst/>
                <a:latin typeface="+mn-lt"/>
                <a:ea typeface="+mn-ea"/>
                <a:cs typeface="+mn-cs"/>
              </a:rPr>
              <a:t> in data </a:t>
            </a:r>
            <a:r>
              <a:rPr lang="it-IT" sz="1200" kern="1200" err="1">
                <a:solidFill>
                  <a:schemeClr val="tx1"/>
                </a:solidFill>
                <a:effectLst/>
                <a:latin typeface="+mn-lt"/>
                <a:ea typeface="+mn-ea"/>
                <a:cs typeface="+mn-cs"/>
              </a:rPr>
              <a:t>gathering</a:t>
            </a:r>
            <a:r>
              <a:rPr lang="it-IT" sz="1200" kern="1200">
                <a:solidFill>
                  <a:schemeClr val="tx1"/>
                </a:solidFill>
                <a:effectLst/>
                <a:latin typeface="+mn-lt"/>
                <a:ea typeface="+mn-ea"/>
                <a:cs typeface="+mn-cs"/>
              </a:rPr>
              <a:t>, and </a:t>
            </a:r>
            <a:r>
              <a:rPr lang="it-IT" sz="1200" kern="1200" err="1">
                <a:solidFill>
                  <a:schemeClr val="tx1"/>
                </a:solidFill>
                <a:effectLst/>
                <a:latin typeface="+mn-lt"/>
                <a:ea typeface="+mn-ea"/>
                <a:cs typeface="+mn-cs"/>
              </a:rPr>
              <a:t>it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based</a:t>
            </a:r>
            <a:r>
              <a:rPr lang="it-IT" sz="1200" kern="1200">
                <a:solidFill>
                  <a:schemeClr val="tx1"/>
                </a:solidFill>
                <a:effectLst/>
                <a:latin typeface="+mn-lt"/>
                <a:ea typeface="+mn-ea"/>
                <a:cs typeface="+mn-cs"/>
              </a:rPr>
              <a:t> on a set of </a:t>
            </a:r>
            <a:r>
              <a:rPr lang="it-IT" sz="1200" kern="1200" err="1">
                <a:solidFill>
                  <a:schemeClr val="tx1"/>
                </a:solidFill>
                <a:effectLst/>
                <a:latin typeface="+mn-lt"/>
                <a:ea typeface="+mn-ea"/>
                <a:cs typeface="+mn-cs"/>
              </a:rPr>
              <a:t>user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profiles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Each</a:t>
            </a:r>
            <a:r>
              <a:rPr lang="it-IT" sz="1200" kern="1200">
                <a:solidFill>
                  <a:schemeClr val="tx1"/>
                </a:solidFill>
                <a:effectLst/>
                <a:latin typeface="+mn-lt"/>
                <a:ea typeface="+mn-ea"/>
                <a:cs typeface="+mn-cs"/>
              </a:rPr>
              <a:t> persona </a:t>
            </a:r>
            <a:r>
              <a:rPr lang="it-IT" sz="1200" kern="1200" err="1">
                <a:solidFill>
                  <a:schemeClr val="tx1"/>
                </a:solidFill>
                <a:effectLst/>
                <a:latin typeface="+mn-lt"/>
                <a:ea typeface="+mn-ea"/>
                <a:cs typeface="+mn-cs"/>
              </a:rPr>
              <a:t>is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characterized</a:t>
            </a:r>
            <a:r>
              <a:rPr lang="it-IT" sz="1200" kern="1200">
                <a:solidFill>
                  <a:schemeClr val="tx1"/>
                </a:solidFill>
                <a:effectLst/>
                <a:latin typeface="+mn-lt"/>
                <a:ea typeface="+mn-ea"/>
                <a:cs typeface="+mn-cs"/>
              </a:rPr>
              <a:t> by a </a:t>
            </a:r>
            <a:r>
              <a:rPr lang="it-IT" sz="1200" kern="1200" err="1">
                <a:solidFill>
                  <a:schemeClr val="tx1"/>
                </a:solidFill>
                <a:effectLst/>
                <a:latin typeface="+mn-lt"/>
                <a:ea typeface="+mn-ea"/>
                <a:cs typeface="+mn-cs"/>
              </a:rPr>
              <a:t>unique</a:t>
            </a:r>
            <a:r>
              <a:rPr lang="it-IT" sz="1200" kern="1200">
                <a:solidFill>
                  <a:schemeClr val="tx1"/>
                </a:solidFill>
                <a:effectLst/>
                <a:latin typeface="+mn-lt"/>
                <a:ea typeface="+mn-ea"/>
                <a:cs typeface="+mn-cs"/>
              </a:rPr>
              <a:t> set of </a:t>
            </a:r>
            <a:r>
              <a:rPr lang="it-IT" sz="1200" kern="1200" err="1">
                <a:solidFill>
                  <a:schemeClr val="tx1"/>
                </a:solidFill>
                <a:effectLst/>
                <a:latin typeface="+mn-lt"/>
                <a:ea typeface="+mn-ea"/>
                <a:cs typeface="+mn-cs"/>
              </a:rPr>
              <a:t>goals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relating</a:t>
            </a:r>
            <a:r>
              <a:rPr lang="it-IT" sz="1200" kern="1200">
                <a:solidFill>
                  <a:schemeClr val="tx1"/>
                </a:solidFill>
                <a:effectLst/>
                <a:latin typeface="+mn-lt"/>
                <a:ea typeface="+mn-ea"/>
                <a:cs typeface="+mn-cs"/>
              </a:rPr>
              <a:t> to the </a:t>
            </a:r>
            <a:r>
              <a:rPr lang="it-IT" sz="1200" kern="1200" err="1">
                <a:solidFill>
                  <a:schemeClr val="tx1"/>
                </a:solidFill>
                <a:effectLst/>
                <a:latin typeface="+mn-lt"/>
                <a:ea typeface="+mn-ea"/>
                <a:cs typeface="+mn-cs"/>
              </a:rPr>
              <a:t>particular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product</a:t>
            </a:r>
            <a:r>
              <a:rPr lang="it-IT" sz="1200" kern="1200">
                <a:solidFill>
                  <a:schemeClr val="tx1"/>
                </a:solidFill>
                <a:effectLst/>
                <a:latin typeface="+mn-lt"/>
                <a:ea typeface="+mn-ea"/>
                <a:cs typeface="+mn-cs"/>
              </a:rPr>
              <a:t> under </a:t>
            </a:r>
            <a:r>
              <a:rPr lang="it-IT" sz="1200" kern="1200" err="1">
                <a:solidFill>
                  <a:schemeClr val="tx1"/>
                </a:solidFill>
                <a:effectLst/>
                <a:latin typeface="+mn-lt"/>
                <a:ea typeface="+mn-ea"/>
                <a:cs typeface="+mn-cs"/>
              </a:rPr>
              <a:t>development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rather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than</a:t>
            </a:r>
            <a:r>
              <a:rPr lang="it-IT" sz="1200" kern="1200">
                <a:solidFill>
                  <a:schemeClr val="tx1"/>
                </a:solidFill>
                <a:effectLst/>
                <a:latin typeface="+mn-lt"/>
                <a:ea typeface="+mn-ea"/>
                <a:cs typeface="+mn-cs"/>
              </a:rPr>
              <a:t> a job </a:t>
            </a:r>
            <a:r>
              <a:rPr lang="it-IT" sz="1200" kern="1200" err="1">
                <a:solidFill>
                  <a:schemeClr val="tx1"/>
                </a:solidFill>
                <a:effectLst/>
                <a:latin typeface="+mn-lt"/>
                <a:ea typeface="+mn-ea"/>
                <a:cs typeface="+mn-cs"/>
              </a:rPr>
              <a:t>description</a:t>
            </a:r>
            <a:r>
              <a:rPr lang="it-IT" sz="1200" kern="1200">
                <a:solidFill>
                  <a:schemeClr val="tx1"/>
                </a:solidFill>
                <a:effectLst/>
                <a:latin typeface="+mn-lt"/>
                <a:ea typeface="+mn-ea"/>
                <a:cs typeface="+mn-cs"/>
              </a:rPr>
              <a:t> or a </a:t>
            </a:r>
            <a:r>
              <a:rPr lang="it-IT" sz="1200" kern="1200" err="1">
                <a:solidFill>
                  <a:schemeClr val="tx1"/>
                </a:solidFill>
                <a:effectLst/>
                <a:latin typeface="+mn-lt"/>
                <a:ea typeface="+mn-ea"/>
                <a:cs typeface="+mn-cs"/>
              </a:rPr>
              <a:t>simple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demographic</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This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because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goals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often</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differ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among</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people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within</a:t>
            </a:r>
            <a:r>
              <a:rPr lang="it-IT" sz="1200" kern="1200">
                <a:solidFill>
                  <a:schemeClr val="tx1"/>
                </a:solidFill>
                <a:effectLst/>
                <a:latin typeface="+mn-lt"/>
                <a:ea typeface="+mn-ea"/>
                <a:cs typeface="+mn-cs"/>
              </a:rPr>
              <a:t> the </a:t>
            </a:r>
            <a:r>
              <a:rPr lang="it-IT" sz="1200" kern="1200" err="1">
                <a:solidFill>
                  <a:schemeClr val="tx1"/>
                </a:solidFill>
                <a:effectLst/>
                <a:latin typeface="+mn-lt"/>
                <a:ea typeface="+mn-ea"/>
                <a:cs typeface="+mn-cs"/>
              </a:rPr>
              <a:t>same</a:t>
            </a:r>
            <a:r>
              <a:rPr lang="it-IT" sz="1200" kern="1200">
                <a:solidFill>
                  <a:schemeClr val="tx1"/>
                </a:solidFill>
                <a:effectLst/>
                <a:latin typeface="+mn-lt"/>
                <a:ea typeface="+mn-ea"/>
                <a:cs typeface="+mn-cs"/>
              </a:rPr>
              <a:t> job </a:t>
            </a:r>
            <a:r>
              <a:rPr lang="it-IT" sz="1200" kern="1200" err="1">
                <a:solidFill>
                  <a:schemeClr val="tx1"/>
                </a:solidFill>
                <a:effectLst/>
                <a:latin typeface="+mn-lt"/>
                <a:ea typeface="+mn-ea"/>
                <a:cs typeface="+mn-cs"/>
              </a:rPr>
              <a:t>role</a:t>
            </a:r>
            <a:r>
              <a:rPr lang="it-IT" sz="1200" kern="1200">
                <a:solidFill>
                  <a:schemeClr val="tx1"/>
                </a:solidFill>
                <a:effectLst/>
                <a:latin typeface="+mn-lt"/>
                <a:ea typeface="+mn-ea"/>
                <a:cs typeface="+mn-cs"/>
              </a:rPr>
              <a:t> or the </a:t>
            </a:r>
            <a:r>
              <a:rPr lang="it-IT" sz="1200" kern="1200" err="1">
                <a:solidFill>
                  <a:schemeClr val="tx1"/>
                </a:solidFill>
                <a:effectLst/>
                <a:latin typeface="+mn-lt"/>
                <a:ea typeface="+mn-ea"/>
                <a:cs typeface="+mn-cs"/>
              </a:rPr>
              <a:t>same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demographic</a:t>
            </a:r>
            <a:r>
              <a:rPr lang="it-IT" sz="1200" kern="1200">
                <a:solidFill>
                  <a:schemeClr val="tx1"/>
                </a:solidFill>
                <a:effectLst/>
                <a:latin typeface="+mn-lt"/>
                <a:ea typeface="+mn-ea"/>
                <a:cs typeface="+mn-cs"/>
              </a:rPr>
              <a:t>. </a:t>
            </a:r>
            <a:endParaRPr lang="it-IT"/>
          </a:p>
          <a:p>
            <a:r>
              <a:rPr lang="it-IT" sz="1200" kern="1200">
                <a:solidFill>
                  <a:schemeClr val="tx1"/>
                </a:solidFill>
                <a:effectLst/>
                <a:latin typeface="+mn-lt"/>
                <a:ea typeface="+mn-ea"/>
                <a:cs typeface="+mn-cs"/>
              </a:rPr>
              <a:t>In </a:t>
            </a:r>
            <a:r>
              <a:rPr lang="it-IT" sz="1200" kern="1200" err="1">
                <a:solidFill>
                  <a:schemeClr val="tx1"/>
                </a:solidFill>
                <a:effectLst/>
                <a:latin typeface="+mn-lt"/>
                <a:ea typeface="+mn-ea"/>
                <a:cs typeface="+mn-cs"/>
              </a:rPr>
              <a:t>addition</a:t>
            </a:r>
            <a:r>
              <a:rPr lang="it-IT" sz="1200" kern="1200">
                <a:solidFill>
                  <a:schemeClr val="tx1"/>
                </a:solidFill>
                <a:effectLst/>
                <a:latin typeface="+mn-lt"/>
                <a:ea typeface="+mn-ea"/>
                <a:cs typeface="+mn-cs"/>
              </a:rPr>
              <a:t> to </a:t>
            </a:r>
            <a:r>
              <a:rPr lang="it-IT" sz="1200" kern="1200" err="1">
                <a:solidFill>
                  <a:schemeClr val="tx1"/>
                </a:solidFill>
                <a:effectLst/>
                <a:latin typeface="+mn-lt"/>
                <a:ea typeface="+mn-ea"/>
                <a:cs typeface="+mn-cs"/>
              </a:rPr>
              <a:t>their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goals</a:t>
            </a:r>
            <a:r>
              <a:rPr lang="it-IT" sz="1200" kern="1200">
                <a:solidFill>
                  <a:schemeClr val="tx1"/>
                </a:solidFill>
                <a:effectLst/>
                <a:latin typeface="+mn-lt"/>
                <a:ea typeface="+mn-ea"/>
                <a:cs typeface="+mn-cs"/>
              </a:rPr>
              <a:t>, a persona </a:t>
            </a:r>
            <a:r>
              <a:rPr lang="it-IT" sz="1200" kern="1200" err="1">
                <a:solidFill>
                  <a:schemeClr val="tx1"/>
                </a:solidFill>
                <a:effectLst/>
                <a:latin typeface="+mn-lt"/>
                <a:ea typeface="+mn-ea"/>
                <a:cs typeface="+mn-cs"/>
              </a:rPr>
              <a:t>will</a:t>
            </a:r>
            <a:r>
              <a:rPr lang="it-IT" sz="1200" kern="1200">
                <a:solidFill>
                  <a:schemeClr val="tx1"/>
                </a:solidFill>
                <a:effectLst/>
                <a:latin typeface="+mn-lt"/>
                <a:ea typeface="+mn-ea"/>
                <a:cs typeface="+mn-cs"/>
              </a:rPr>
              <a:t> include a </a:t>
            </a:r>
            <a:r>
              <a:rPr lang="it-IT" sz="1200" kern="1200" err="1">
                <a:solidFill>
                  <a:schemeClr val="tx1"/>
                </a:solidFill>
                <a:effectLst/>
                <a:latin typeface="+mn-lt"/>
                <a:ea typeface="+mn-ea"/>
                <a:cs typeface="+mn-cs"/>
              </a:rPr>
              <a:t>description</a:t>
            </a:r>
            <a:r>
              <a:rPr lang="it-IT" sz="1200" kern="1200">
                <a:solidFill>
                  <a:schemeClr val="tx1"/>
                </a:solidFill>
                <a:effectLst/>
                <a:latin typeface="+mn-lt"/>
                <a:ea typeface="+mn-ea"/>
                <a:cs typeface="+mn-cs"/>
              </a:rPr>
              <a:t> of the </a:t>
            </a:r>
            <a:r>
              <a:rPr lang="it-IT" sz="1200" kern="1200" err="1">
                <a:solidFill>
                  <a:schemeClr val="tx1"/>
                </a:solidFill>
                <a:effectLst/>
                <a:latin typeface="+mn-lt"/>
                <a:ea typeface="+mn-ea"/>
                <a:cs typeface="+mn-cs"/>
              </a:rPr>
              <a:t>user’s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behavior</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attitudes</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activities</a:t>
            </a:r>
            <a:r>
              <a:rPr lang="it-IT" sz="1200" kern="1200">
                <a:solidFill>
                  <a:schemeClr val="tx1"/>
                </a:solidFill>
                <a:effectLst/>
                <a:latin typeface="+mn-lt"/>
                <a:ea typeface="+mn-ea"/>
                <a:cs typeface="+mn-cs"/>
              </a:rPr>
              <a:t>, and </a:t>
            </a:r>
            <a:r>
              <a:rPr lang="it-IT" sz="1200" kern="1200" err="1">
                <a:solidFill>
                  <a:schemeClr val="tx1"/>
                </a:solidFill>
                <a:effectLst/>
                <a:latin typeface="+mn-lt"/>
                <a:ea typeface="+mn-ea"/>
                <a:cs typeface="+mn-cs"/>
              </a:rPr>
              <a:t>environment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These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items</a:t>
            </a:r>
            <a:r>
              <a:rPr lang="it-IT" sz="1200" kern="1200">
                <a:solidFill>
                  <a:schemeClr val="tx1"/>
                </a:solidFill>
                <a:effectLst/>
                <a:latin typeface="+mn-lt"/>
                <a:ea typeface="+mn-ea"/>
                <a:cs typeface="+mn-cs"/>
              </a:rPr>
              <a:t> are </a:t>
            </a:r>
            <a:r>
              <a:rPr lang="it-IT" sz="1200" kern="1200" err="1">
                <a:solidFill>
                  <a:schemeClr val="tx1"/>
                </a:solidFill>
                <a:effectLst/>
                <a:latin typeface="+mn-lt"/>
                <a:ea typeface="+mn-ea"/>
                <a:cs typeface="+mn-cs"/>
              </a:rPr>
              <a:t>all</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specified</a:t>
            </a:r>
            <a:r>
              <a:rPr lang="it-IT" sz="1200" kern="1200">
                <a:solidFill>
                  <a:schemeClr val="tx1"/>
                </a:solidFill>
                <a:effectLst/>
                <a:latin typeface="+mn-lt"/>
                <a:ea typeface="+mn-ea"/>
                <a:cs typeface="+mn-cs"/>
              </a:rPr>
              <a:t> in some </a:t>
            </a:r>
            <a:r>
              <a:rPr lang="it-IT" sz="1200" kern="1200" err="1">
                <a:solidFill>
                  <a:schemeClr val="tx1"/>
                </a:solidFill>
                <a:effectLst/>
                <a:latin typeface="+mn-lt"/>
                <a:ea typeface="+mn-ea"/>
                <a:cs typeface="+mn-cs"/>
              </a:rPr>
              <a:t>detail</a:t>
            </a:r>
            <a:r>
              <a:rPr lang="it-IT" sz="1200" kern="1200">
                <a:solidFill>
                  <a:schemeClr val="tx1"/>
                </a:solidFill>
                <a:effectLst/>
                <a:latin typeface="+mn-lt"/>
                <a:ea typeface="+mn-ea"/>
                <a:cs typeface="+mn-cs"/>
              </a:rPr>
              <a:t>. For </a:t>
            </a:r>
            <a:r>
              <a:rPr lang="it-IT" sz="1200" kern="1200" err="1">
                <a:solidFill>
                  <a:schemeClr val="tx1"/>
                </a:solidFill>
                <a:effectLst/>
                <a:latin typeface="+mn-lt"/>
                <a:ea typeface="+mn-ea"/>
                <a:cs typeface="+mn-cs"/>
              </a:rPr>
              <a:t>instance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instead</a:t>
            </a:r>
            <a:r>
              <a:rPr lang="it-IT" sz="1200" kern="1200">
                <a:solidFill>
                  <a:schemeClr val="tx1"/>
                </a:solidFill>
                <a:effectLst/>
                <a:latin typeface="+mn-lt"/>
                <a:ea typeface="+mn-ea"/>
                <a:cs typeface="+mn-cs"/>
              </a:rPr>
              <a:t> of </a:t>
            </a:r>
            <a:r>
              <a:rPr lang="it-IT" sz="1200" kern="1200" err="1">
                <a:solidFill>
                  <a:schemeClr val="tx1"/>
                </a:solidFill>
                <a:effectLst/>
                <a:latin typeface="+mn-lt"/>
                <a:ea typeface="+mn-ea"/>
                <a:cs typeface="+mn-cs"/>
              </a:rPr>
              <a:t>describing</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someone</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simply</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as</a:t>
            </a:r>
            <a:r>
              <a:rPr lang="it-IT" sz="1200" kern="1200">
                <a:solidFill>
                  <a:schemeClr val="tx1"/>
                </a:solidFill>
                <a:effectLst/>
                <a:latin typeface="+mn-lt"/>
                <a:ea typeface="+mn-ea"/>
                <a:cs typeface="+mn-cs"/>
              </a:rPr>
              <a:t> a </a:t>
            </a:r>
            <a:r>
              <a:rPr lang="it-IT" sz="1200" kern="1200" err="1">
                <a:solidFill>
                  <a:schemeClr val="tx1"/>
                </a:solidFill>
                <a:effectLst/>
                <a:latin typeface="+mn-lt"/>
                <a:ea typeface="+mn-ea"/>
                <a:cs typeface="+mn-cs"/>
              </a:rPr>
              <a:t>competent</a:t>
            </a:r>
            <a:r>
              <a:rPr lang="it-IT" sz="1200" kern="1200">
                <a:solidFill>
                  <a:schemeClr val="tx1"/>
                </a:solidFill>
                <a:effectLst/>
                <a:latin typeface="+mn-lt"/>
                <a:ea typeface="+mn-ea"/>
                <a:cs typeface="+mn-cs"/>
              </a:rPr>
              <a:t> </a:t>
            </a:r>
            <a:r>
              <a:rPr lang="it-IT" sz="1200" kern="1200" err="1">
                <a:solidFill>
                  <a:schemeClr val="tx1"/>
                </a:solidFill>
                <a:effectLst/>
                <a:latin typeface="+mn-lt"/>
                <a:ea typeface="+mn-ea"/>
                <a:cs typeface="+mn-cs"/>
              </a:rPr>
              <a:t>sailor</a:t>
            </a:r>
            <a:r>
              <a:rPr lang="it-IT" sz="1200" kern="1200">
                <a:solidFill>
                  <a:schemeClr val="tx1"/>
                </a:solidFill>
                <a:effectLst/>
                <a:latin typeface="+mn-lt"/>
                <a:ea typeface="+mn-ea"/>
                <a:cs typeface="+mn-cs"/>
              </a:rPr>
              <a:t>, the persona </a:t>
            </a:r>
            <a:r>
              <a:rPr lang="it-IT" sz="1200" kern="1200" err="1">
                <a:solidFill>
                  <a:schemeClr val="tx1"/>
                </a:solidFill>
                <a:effectLst/>
                <a:latin typeface="+mn-lt"/>
                <a:ea typeface="+mn-ea"/>
                <a:cs typeface="+mn-cs"/>
              </a:rPr>
              <a:t>includes</a:t>
            </a:r>
            <a:r>
              <a:rPr lang="it-IT" sz="1200" kern="1200">
                <a:solidFill>
                  <a:schemeClr val="tx1"/>
                </a:solidFill>
                <a:effectLst/>
                <a:latin typeface="+mn-lt"/>
                <a:ea typeface="+mn-ea"/>
                <a:cs typeface="+mn-cs"/>
              </a:rPr>
              <a:t> </a:t>
            </a:r>
            <a:endParaRPr lang="it-IT"/>
          </a:p>
          <a:p>
            <a:endParaRPr lang="nl-NL"/>
          </a:p>
          <a:p>
            <a:endParaRPr lang="nl-NL"/>
          </a:p>
          <a:p>
            <a:r>
              <a:rPr lang="nl-NL"/>
              <a:t>Paper: </a:t>
            </a:r>
            <a:r>
              <a:rPr lang="en-GB"/>
              <a:t>hypothetical stakeholders—individuals who will represent the different sorts of people studied during the fieldwork. It is important to create a rich but realistic view of these individuals, as they form the basis for describing and later transforming current activities and experiences (the technique is similar to the persona concept in Cooper, 1998)</a:t>
            </a:r>
            <a:endParaRPr lang="it-NL"/>
          </a:p>
        </p:txBody>
      </p:sp>
      <p:sp>
        <p:nvSpPr>
          <p:cNvPr id="4" name="Segnaposto numero diapositiva 3"/>
          <p:cNvSpPr>
            <a:spLocks noGrp="1"/>
          </p:cNvSpPr>
          <p:nvPr>
            <p:ph type="sldNum" sz="quarter" idx="5"/>
          </p:nvPr>
        </p:nvSpPr>
        <p:spPr/>
        <p:txBody>
          <a:bodyPr/>
          <a:lstStyle/>
          <a:p>
            <a:fld id="{2F89B0F2-9A7B-0946-81F1-308D25AD666B}" type="slidenum">
              <a:rPr lang="it-NL" smtClean="0"/>
              <a:t>6</a:t>
            </a:fld>
            <a:endParaRPr lang="it-NL"/>
          </a:p>
        </p:txBody>
      </p:sp>
    </p:spTree>
    <p:extLst>
      <p:ext uri="{BB962C8B-B14F-4D97-AF65-F5344CB8AC3E}">
        <p14:creationId xmlns:p14="http://schemas.microsoft.com/office/powerpoint/2010/main" val="1953404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2F89B0F2-9A7B-0946-81F1-308D25AD666B}" type="slidenum">
              <a:rPr lang="it-NL" smtClean="0"/>
              <a:t>8</a:t>
            </a:fld>
            <a:endParaRPr lang="it-NL"/>
          </a:p>
        </p:txBody>
      </p:sp>
    </p:spTree>
    <p:extLst>
      <p:ext uri="{BB962C8B-B14F-4D97-AF65-F5344CB8AC3E}">
        <p14:creationId xmlns:p14="http://schemas.microsoft.com/office/powerpoint/2010/main" val="2222725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2F89B0F2-9A7B-0946-81F1-308D25AD666B}" type="slidenum">
              <a:rPr lang="it-NL" smtClean="0"/>
              <a:t>9</a:t>
            </a:fld>
            <a:endParaRPr lang="it-NL"/>
          </a:p>
        </p:txBody>
      </p:sp>
    </p:spTree>
    <p:extLst>
      <p:ext uri="{BB962C8B-B14F-4D97-AF65-F5344CB8AC3E}">
        <p14:creationId xmlns:p14="http://schemas.microsoft.com/office/powerpoint/2010/main" val="307975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10447-D8E6-754A-82E5-00BEDB84CD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64BDB4-38C0-284E-A5B9-75CC9F3297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563540-75B4-5048-9756-CA231E25B5EC}"/>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05F95F57-579F-594F-BC93-494E939975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E69C7D-FAE7-BE48-AD41-04CFDB44A702}"/>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46715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F367B-BEBB-C340-BD22-AA79814DE4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12A584-E406-C84C-9D96-83766FEA080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A40FEE-8296-7744-9AF9-824408178F62}"/>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5BB1BAC6-14F3-D140-A34E-07291FEE37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F94ED-254E-C34B-B16E-DD74F1948CCB}"/>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267694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2FE551-22DC-8B4B-BEF8-F0FDEB4CE1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D0EAF4-EB95-9C49-9EE3-E9B69E614A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EBBB3-8CF3-B24E-A07E-9827F448CFE2}"/>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1C94DA56-2BFB-0D4D-A7BE-BC3E7ECF32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146318-A939-E241-B5CF-64B0142075E9}"/>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389853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56" name="Titolo Testo"/>
          <p:cNvSpPr txBox="1">
            <a:spLocks noGrp="1"/>
          </p:cNvSpPr>
          <p:nvPr>
            <p:ph type="title"/>
          </p:nvPr>
        </p:nvSpPr>
        <p:spPr>
          <a:prstGeom prst="rect">
            <a:avLst/>
          </a:prstGeom>
        </p:spPr>
        <p:txBody>
          <a:bodyPr/>
          <a:lstStyle/>
          <a:p>
            <a:r>
              <a:t>Titolo Testo</a:t>
            </a:r>
          </a:p>
        </p:txBody>
      </p:sp>
      <p:sp>
        <p:nvSpPr>
          <p:cNvPr id="57"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58"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454119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121F7-962B-4E4E-8776-676C2CF974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077D9-50CF-0542-9D2F-2DADCC7F46B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52A968-5F55-7846-86A4-29A3AF6C556C}"/>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F670C090-C65D-4D4D-839E-173AF8D583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0D24C-081B-1B4D-9DB9-6E994D29870E}"/>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113497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2A74E-2250-D147-A52F-B0E9512125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DD6D4C3-FD4E-234C-8A99-8F9941749F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5E2F2A-768D-924D-8C53-0362E179EC4B}"/>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29C60C60-28C2-CE4D-A5DC-5DFF557326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5C2D38-4C74-8040-9564-56C9DF76E6C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680473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9DF47-763C-BF45-B9BA-A804CA4DB7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1E5D87-A564-CA48-BC39-755AB72AA15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75CAF5-051B-CD48-8DD6-AFF7F1DBEF6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5AE08C-5537-1B48-8221-E7A2A5F8DC0B}"/>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6" name="Footer Placeholder 5">
            <a:extLst>
              <a:ext uri="{FF2B5EF4-FFF2-40B4-BE49-F238E27FC236}">
                <a16:creationId xmlns:a16="http://schemas.microsoft.com/office/drawing/2014/main" id="{0803E274-BFF9-1644-9A9D-ED8575EE3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BDA6DB-B69F-8D49-8F37-1345D362E5F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9968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B4C18-4A63-6441-A347-68D219B834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86731-930C-084F-B00C-D4C20925FB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5A64B3C-60FA-A64A-B40B-93C2606D461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0514D8-C95D-A24F-8DB9-7CF3F10A8E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6186765-7E95-BC48-95CA-5B169D1743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D5212C-B8C3-924A-8F96-EC9FBDB0FD09}"/>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8" name="Footer Placeholder 7">
            <a:extLst>
              <a:ext uri="{FF2B5EF4-FFF2-40B4-BE49-F238E27FC236}">
                <a16:creationId xmlns:a16="http://schemas.microsoft.com/office/drawing/2014/main" id="{7A7606E6-30C1-0647-B0D5-2587F94548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DE39F4-DD52-5D43-A5B8-1E72358B58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449657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ED199-39CC-DA4D-9734-6A398E61E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C012C7-A172-0045-AF7A-50754027C8CC}"/>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4" name="Footer Placeholder 3">
            <a:extLst>
              <a:ext uri="{FF2B5EF4-FFF2-40B4-BE49-F238E27FC236}">
                <a16:creationId xmlns:a16="http://schemas.microsoft.com/office/drawing/2014/main" id="{7133FDA0-5918-7047-9F41-09C212F93E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DEC9E0-2D36-404F-A864-1085F3E9A9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751084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048030-D4C8-EC4C-B837-A6CA3D62B92A}"/>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3" name="Footer Placeholder 2">
            <a:extLst>
              <a:ext uri="{FF2B5EF4-FFF2-40B4-BE49-F238E27FC236}">
                <a16:creationId xmlns:a16="http://schemas.microsoft.com/office/drawing/2014/main" id="{D9FCC2FA-5D83-0842-AC2F-DA7DBEE8F5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606980-C41B-4945-98AA-7FEDBF575B1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81557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BB0DC-008B-0B4F-B933-394B8BCA39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13CD827-6F47-C942-8C3D-45797BA28B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4D7988-C18B-6242-829C-FB53FA4FBA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BB108BD-6710-464C-9E59-ADFA71E54D1E}"/>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6" name="Footer Placeholder 5">
            <a:extLst>
              <a:ext uri="{FF2B5EF4-FFF2-40B4-BE49-F238E27FC236}">
                <a16:creationId xmlns:a16="http://schemas.microsoft.com/office/drawing/2014/main" id="{90015D46-898A-8C4A-9B91-244E37CCC1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020847-0F58-F54C-89D7-D28230E6FA35}"/>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003496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35D3D-131D-6F4A-A693-C1478CB6F5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34BC31-B34B-A84E-A45E-2D07324D67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9BC898-11EC-5E4F-B3F4-24D3CD174C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E784DAE-CDE2-F946-A7F2-9659F66F2D6C}"/>
              </a:ext>
            </a:extLst>
          </p:cNvPr>
          <p:cNvSpPr>
            <a:spLocks noGrp="1"/>
          </p:cNvSpPr>
          <p:nvPr>
            <p:ph type="dt" sz="half" idx="10"/>
          </p:nvPr>
        </p:nvSpPr>
        <p:spPr/>
        <p:txBody>
          <a:bodyPr/>
          <a:lstStyle/>
          <a:p>
            <a:fld id="{32096210-28C9-4D4F-8525-A9D15B7DD446}" type="datetimeFigureOut">
              <a:rPr lang="en-US" smtClean="0"/>
              <a:t>11/22/21</a:t>
            </a:fld>
            <a:endParaRPr lang="en-US"/>
          </a:p>
        </p:txBody>
      </p:sp>
      <p:sp>
        <p:nvSpPr>
          <p:cNvPr id="6" name="Footer Placeholder 5">
            <a:extLst>
              <a:ext uri="{FF2B5EF4-FFF2-40B4-BE49-F238E27FC236}">
                <a16:creationId xmlns:a16="http://schemas.microsoft.com/office/drawing/2014/main" id="{4729A116-DF73-454D-8B3D-DC73F85141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12D018-0D0A-904A-A504-D37816425DD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097448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F5EC22-7D41-9947-919B-26166D7450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A8E096-B204-304A-8CD2-94DE3E4808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C3F60-5C5F-AD48-A40D-CA5C024344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6210-28C9-4D4F-8525-A9D15B7DD446}" type="datetimeFigureOut">
              <a:rPr lang="en-US" smtClean="0"/>
              <a:t>11/22/21</a:t>
            </a:fld>
            <a:endParaRPr lang="en-US"/>
          </a:p>
        </p:txBody>
      </p:sp>
      <p:sp>
        <p:nvSpPr>
          <p:cNvPr id="5" name="Footer Placeholder 4">
            <a:extLst>
              <a:ext uri="{FF2B5EF4-FFF2-40B4-BE49-F238E27FC236}">
                <a16:creationId xmlns:a16="http://schemas.microsoft.com/office/drawing/2014/main" id="{4A14F048-D867-4F47-8CE4-AA4C73A156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E92763D-0308-8943-8E56-FEF9786A0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3BE0C-F632-574B-AE79-4DA6980D4215}" type="slidenum">
              <a:rPr lang="en-US" smtClean="0"/>
              <a:t>‹#›</a:t>
            </a:fld>
            <a:endParaRPr lang="en-US"/>
          </a:p>
        </p:txBody>
      </p:sp>
    </p:spTree>
    <p:extLst>
      <p:ext uri="{BB962C8B-B14F-4D97-AF65-F5344CB8AC3E}">
        <p14:creationId xmlns:p14="http://schemas.microsoft.com/office/powerpoint/2010/main" val="2381240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https://chi2021.acm.org/for-authors/presenting/papers/technical-requirements-and-guidelines-for-videos-at-chi"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usability.gov/how-to-and-tools/methods/personas.html"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2A199-E77D-6A4E-AFC1-BF6DAC3391F2}"/>
              </a:ext>
            </a:extLst>
          </p:cNvPr>
          <p:cNvSpPr>
            <a:spLocks noGrp="1"/>
          </p:cNvSpPr>
          <p:nvPr>
            <p:ph type="ctrTitle"/>
          </p:nvPr>
        </p:nvSpPr>
        <p:spPr/>
        <p:txBody>
          <a:bodyPr/>
          <a:lstStyle/>
          <a:p>
            <a:r>
              <a:rPr lang="en-US"/>
              <a:t>HCI Design &amp; Evaluation tutorial</a:t>
            </a:r>
          </a:p>
        </p:txBody>
      </p:sp>
      <p:sp>
        <p:nvSpPr>
          <p:cNvPr id="3" name="Subtitle 2">
            <a:extLst>
              <a:ext uri="{FF2B5EF4-FFF2-40B4-BE49-F238E27FC236}">
                <a16:creationId xmlns:a16="http://schemas.microsoft.com/office/drawing/2014/main" id="{8C7F0348-CDB5-964B-A2B9-346C4F187831}"/>
              </a:ext>
            </a:extLst>
          </p:cNvPr>
          <p:cNvSpPr>
            <a:spLocks noGrp="1"/>
          </p:cNvSpPr>
          <p:nvPr>
            <p:ph type="subTitle" idx="1"/>
          </p:nvPr>
        </p:nvSpPr>
        <p:spPr/>
        <p:txBody>
          <a:bodyPr/>
          <a:lstStyle/>
          <a:p>
            <a:r>
              <a:rPr lang="en-US"/>
              <a:t>Week 2</a:t>
            </a:r>
          </a:p>
        </p:txBody>
      </p:sp>
    </p:spTree>
    <p:extLst>
      <p:ext uri="{BB962C8B-B14F-4D97-AF65-F5344CB8AC3E}">
        <p14:creationId xmlns:p14="http://schemas.microsoft.com/office/powerpoint/2010/main" val="24585963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F69FC-7BD7-7A49-B486-1A219CFE4DCF}"/>
              </a:ext>
            </a:extLst>
          </p:cNvPr>
          <p:cNvSpPr>
            <a:spLocks noGrp="1"/>
          </p:cNvSpPr>
          <p:nvPr>
            <p:ph type="title"/>
          </p:nvPr>
        </p:nvSpPr>
        <p:spPr/>
        <p:txBody>
          <a:bodyPr/>
          <a:lstStyle/>
          <a:p>
            <a:r>
              <a:rPr lang="en-US"/>
              <a:t>Scenario’s</a:t>
            </a:r>
          </a:p>
        </p:txBody>
      </p:sp>
      <p:sp>
        <p:nvSpPr>
          <p:cNvPr id="3" name="Content Placeholder 2">
            <a:extLst>
              <a:ext uri="{FF2B5EF4-FFF2-40B4-BE49-F238E27FC236}">
                <a16:creationId xmlns:a16="http://schemas.microsoft.com/office/drawing/2014/main" id="{B83BAE91-A97B-5846-992F-46689B9BF84B}"/>
              </a:ext>
            </a:extLst>
          </p:cNvPr>
          <p:cNvSpPr>
            <a:spLocks noGrp="1"/>
          </p:cNvSpPr>
          <p:nvPr>
            <p:ph idx="1"/>
          </p:nvPr>
        </p:nvSpPr>
        <p:spPr/>
        <p:txBody>
          <a:bodyPr>
            <a:normAutofit/>
          </a:bodyPr>
          <a:lstStyle/>
          <a:p>
            <a:pPr marL="514350" indent="-514350">
              <a:buFont typeface="+mj-lt"/>
              <a:buAutoNum type="arabicPeriod" startAt="2"/>
            </a:pPr>
            <a:r>
              <a:rPr lang="en-GB"/>
              <a:t>The </a:t>
            </a:r>
            <a:r>
              <a:rPr lang="en-GB" b="1"/>
              <a:t>proposed</a:t>
            </a:r>
            <a:r>
              <a:rPr lang="en-GB"/>
              <a:t> situation and context where the use of your future smart assistant is concretely described. Give a narrative description of envisioned usage. How will a potential end user use your intelligent assistant in their daily life?</a:t>
            </a:r>
          </a:p>
          <a:p>
            <a:pPr marL="0" indent="0">
              <a:buNone/>
            </a:pPr>
            <a:endParaRPr lang="en-US"/>
          </a:p>
          <a:p>
            <a:endParaRPr lang="en-US"/>
          </a:p>
        </p:txBody>
      </p:sp>
    </p:spTree>
    <p:extLst>
      <p:ext uri="{BB962C8B-B14F-4D97-AF65-F5344CB8AC3E}">
        <p14:creationId xmlns:p14="http://schemas.microsoft.com/office/powerpoint/2010/main" val="3593733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F69FC-7BD7-7A49-B486-1A219CFE4DCF}"/>
              </a:ext>
            </a:extLst>
          </p:cNvPr>
          <p:cNvSpPr>
            <a:spLocks noGrp="1"/>
          </p:cNvSpPr>
          <p:nvPr>
            <p:ph type="title"/>
          </p:nvPr>
        </p:nvSpPr>
        <p:spPr/>
        <p:txBody>
          <a:bodyPr/>
          <a:lstStyle/>
          <a:p>
            <a:r>
              <a:rPr lang="en-US"/>
              <a:t>Scenario’s</a:t>
            </a:r>
          </a:p>
        </p:txBody>
      </p:sp>
      <p:sp>
        <p:nvSpPr>
          <p:cNvPr id="3" name="Content Placeholder 2">
            <a:extLst>
              <a:ext uri="{FF2B5EF4-FFF2-40B4-BE49-F238E27FC236}">
                <a16:creationId xmlns:a16="http://schemas.microsoft.com/office/drawing/2014/main" id="{B83BAE91-A97B-5846-992F-46689B9BF84B}"/>
              </a:ext>
            </a:extLst>
          </p:cNvPr>
          <p:cNvSpPr>
            <a:spLocks noGrp="1"/>
          </p:cNvSpPr>
          <p:nvPr>
            <p:ph idx="1"/>
          </p:nvPr>
        </p:nvSpPr>
        <p:spPr>
          <a:xfrm>
            <a:off x="838200" y="1825625"/>
            <a:ext cx="10515600" cy="4851622"/>
          </a:xfrm>
        </p:spPr>
        <p:txBody>
          <a:bodyPr>
            <a:normAutofit/>
          </a:bodyPr>
          <a:lstStyle/>
          <a:p>
            <a:pPr marL="514350" indent="-514350">
              <a:buFont typeface="+mj-lt"/>
              <a:buAutoNum type="arabicPeriod" startAt="3"/>
            </a:pPr>
            <a:r>
              <a:rPr lang="en-GB"/>
              <a:t>The </a:t>
            </a:r>
            <a:r>
              <a:rPr lang="en-GB" b="1"/>
              <a:t>proposed</a:t>
            </a:r>
            <a:r>
              <a:rPr lang="en-GB"/>
              <a:t> situation (from scenario 2) with your proposed assistant, but this time adapt it to support the identification of values that may be affected through your technology. Take into account the following dimensions:</a:t>
            </a:r>
          </a:p>
          <a:p>
            <a:pPr marL="0" indent="0">
              <a:buNone/>
            </a:pPr>
            <a:endParaRPr lang="en-GB" sz="3200"/>
          </a:p>
          <a:p>
            <a:pPr marL="800100" lvl="1" indent="-342900">
              <a:buFont typeface="+mj-lt"/>
              <a:buAutoNum type="alphaLcParenR"/>
            </a:pPr>
            <a:r>
              <a:rPr lang="en-US" sz="2000"/>
              <a:t>include indirect as well as direct stakeholders; </a:t>
            </a:r>
          </a:p>
          <a:p>
            <a:pPr marL="800100" lvl="1" indent="-342900">
              <a:buFont typeface="+mj-lt"/>
              <a:buAutoNum type="alphaLcParenR"/>
            </a:pPr>
            <a:r>
              <a:rPr lang="en-US" sz="2000"/>
              <a:t>include nefarious and unusual uses of the technology, thinking also of worst-case scenarios;</a:t>
            </a:r>
          </a:p>
          <a:p>
            <a:pPr marL="800100" lvl="1" indent="-342900">
              <a:buFont typeface="+mj-lt"/>
              <a:buAutoNum type="alphaLcParenR"/>
            </a:pPr>
            <a:r>
              <a:rPr lang="en-US" sz="2000"/>
              <a:t>include implications of widespread use of your technology by imagining use by a single stakeholder, 100, 1000, and maybe even 100.000 or more users.</a:t>
            </a:r>
          </a:p>
          <a:p>
            <a:pPr marL="800100" lvl="1" indent="-342900">
              <a:buFont typeface="+mj-lt"/>
              <a:buAutoNum type="alphaLcParenR"/>
            </a:pPr>
            <a:r>
              <a:rPr lang="en-US" sz="2000"/>
              <a:t>consider different effects for different user groups (biases), and use by vulnerable groups (e.g. children, people with mental illnesses, disabilities, etc.).</a:t>
            </a:r>
          </a:p>
        </p:txBody>
      </p:sp>
    </p:spTree>
    <p:extLst>
      <p:ext uri="{BB962C8B-B14F-4D97-AF65-F5344CB8AC3E}">
        <p14:creationId xmlns:p14="http://schemas.microsoft.com/office/powerpoint/2010/main" val="1077215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Technical details"/>
          <p:cNvSpPr txBox="1">
            <a:spLocks noGrp="1"/>
          </p:cNvSpPr>
          <p:nvPr>
            <p:ph type="title"/>
          </p:nvPr>
        </p:nvSpPr>
        <p:spPr>
          <a:prstGeom prst="rect">
            <a:avLst/>
          </a:prstGeom>
        </p:spPr>
        <p:txBody>
          <a:bodyPr>
            <a:normAutofit/>
          </a:bodyPr>
          <a:lstStyle/>
          <a:p>
            <a:pPr lvl="1"/>
            <a:r>
              <a:rPr lang="en-US" sz="4400">
                <a:latin typeface="+mj-lt"/>
              </a:rPr>
              <a:t>Identification of values</a:t>
            </a:r>
            <a:endParaRPr lang="en-US" sz="4400">
              <a:solidFill>
                <a:srgbClr val="000000"/>
              </a:solidFill>
              <a:latin typeface="Calibri Light"/>
              <a:cs typeface="Calibri Light"/>
            </a:endParaRPr>
          </a:p>
        </p:txBody>
      </p:sp>
      <p:sp>
        <p:nvSpPr>
          <p:cNvPr id="126" name="Video length: between 1:30 and 3:00 minutes.…"/>
          <p:cNvSpPr txBox="1">
            <a:spLocks noGrp="1"/>
          </p:cNvSpPr>
          <p:nvPr>
            <p:ph type="body" idx="1"/>
          </p:nvPr>
        </p:nvSpPr>
        <p:spPr>
          <a:xfrm>
            <a:off x="838200" y="1825624"/>
            <a:ext cx="10515600" cy="4908807"/>
          </a:xfrm>
          <a:prstGeom prst="rect">
            <a:avLst/>
          </a:prstGeom>
        </p:spPr>
        <p:txBody>
          <a:bodyPr>
            <a:normAutofit/>
          </a:bodyPr>
          <a:lstStyle/>
          <a:p>
            <a:pPr marL="0" indent="0">
              <a:buNone/>
            </a:pPr>
            <a:r>
              <a:rPr lang="en-GB"/>
              <a:t>Based on the potential benefits and harms of your technology as in scenario, generate a list of as many potentially implicated values as possible. Possibly extend by checking the lists of commonly used values presented during the (video)lecture. </a:t>
            </a:r>
          </a:p>
          <a:p>
            <a:pPr marL="0" indent="0">
              <a:buNone/>
            </a:pPr>
            <a:endParaRPr lang="it-NL"/>
          </a:p>
          <a:p>
            <a:pPr lvl="0"/>
            <a:r>
              <a:rPr lang="en-GB"/>
              <a:t>Deliberate and choose at least </a:t>
            </a:r>
            <a:r>
              <a:rPr lang="en-GB" b="1"/>
              <a:t>three</a:t>
            </a:r>
            <a:r>
              <a:rPr lang="en-GB"/>
              <a:t> </a:t>
            </a:r>
            <a:r>
              <a:rPr lang="en-GB" b="1"/>
              <a:t>primary</a:t>
            </a:r>
            <a:r>
              <a:rPr lang="en-GB"/>
              <a:t> values that the system would ideally support.</a:t>
            </a:r>
            <a:endParaRPr lang="it-NL"/>
          </a:p>
          <a:p>
            <a:pPr lvl="0"/>
            <a:r>
              <a:rPr lang="en-GB"/>
              <a:t>Give a short description for each of these three values; for each explain what they mean in the context of your envisaged system.</a:t>
            </a:r>
            <a:endParaRPr lang="it-NL"/>
          </a:p>
          <a:p>
            <a:pPr lvl="0"/>
            <a:r>
              <a:rPr lang="en-GB"/>
              <a:t>Motivate the choice of these values by linking them to the aspects identified in the scenarios of the previous step.</a:t>
            </a:r>
            <a:endParaRPr lang="it-NL"/>
          </a:p>
        </p:txBody>
      </p:sp>
    </p:spTree>
    <p:extLst>
      <p:ext uri="{BB962C8B-B14F-4D97-AF65-F5344CB8AC3E}">
        <p14:creationId xmlns:p14="http://schemas.microsoft.com/office/powerpoint/2010/main" val="186596129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ot list"/>
          <p:cNvSpPr txBox="1">
            <a:spLocks noGrp="1"/>
          </p:cNvSpPr>
          <p:nvPr>
            <p:ph type="title"/>
          </p:nvPr>
        </p:nvSpPr>
        <p:spPr>
          <a:prstGeom prst="rect">
            <a:avLst/>
          </a:prstGeom>
        </p:spPr>
        <p:txBody>
          <a:bodyPr>
            <a:normAutofit/>
          </a:bodyPr>
          <a:lstStyle/>
          <a:p>
            <a:r>
              <a:t>Shot list</a:t>
            </a:r>
          </a:p>
        </p:txBody>
      </p:sp>
      <p:sp>
        <p:nvSpPr>
          <p:cNvPr id="129" name="Start by making a shot list in which you describe all the scenes that are included in the video.…"/>
          <p:cNvSpPr txBox="1">
            <a:spLocks noGrp="1"/>
          </p:cNvSpPr>
          <p:nvPr>
            <p:ph type="body" idx="1"/>
          </p:nvPr>
        </p:nvSpPr>
        <p:spPr>
          <a:xfrm>
            <a:off x="892969" y="1690687"/>
            <a:ext cx="10406063" cy="5500687"/>
          </a:xfrm>
          <a:prstGeom prst="rect">
            <a:avLst/>
          </a:prstGeom>
        </p:spPr>
        <p:txBody>
          <a:bodyPr/>
          <a:lstStyle/>
          <a:p>
            <a:pPr marL="0" indent="0">
              <a:buNone/>
            </a:pPr>
            <a:r>
              <a:t>Start by making a shot list in which you describe all the scenes that are included in the video.</a:t>
            </a:r>
          </a:p>
          <a:p>
            <a:pPr marL="0" indent="0">
              <a:buNone/>
            </a:pPr>
            <a:r>
              <a:t>For each shot/scene write</a:t>
            </a:r>
            <a:r>
              <a:rPr lang="en-US"/>
              <a:t> an</a:t>
            </a:r>
            <a:r>
              <a:rPr lang="en-GB"/>
              <a:t> explanation of </a:t>
            </a:r>
            <a:r>
              <a:t>the general picture and message you want to communicate. </a:t>
            </a:r>
          </a:p>
        </p:txBody>
      </p:sp>
    </p:spTree>
    <p:extLst>
      <p:ext uri="{BB962C8B-B14F-4D97-AF65-F5344CB8AC3E}">
        <p14:creationId xmlns:p14="http://schemas.microsoft.com/office/powerpoint/2010/main" val="347901216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ot list: example"/>
          <p:cNvSpPr txBox="1">
            <a:spLocks noGrp="1"/>
          </p:cNvSpPr>
          <p:nvPr>
            <p:ph type="title"/>
          </p:nvPr>
        </p:nvSpPr>
        <p:spPr>
          <a:prstGeom prst="rect">
            <a:avLst/>
          </a:prstGeom>
        </p:spPr>
        <p:txBody>
          <a:bodyPr>
            <a:normAutofit/>
          </a:bodyPr>
          <a:lstStyle/>
          <a:p>
            <a:r>
              <a:t>Shot list</a:t>
            </a:r>
            <a:r>
              <a:rPr lang="en-US"/>
              <a:t> (concept: rotating bevel smartwatch)</a:t>
            </a:r>
            <a:endParaRPr/>
          </a:p>
        </p:txBody>
      </p:sp>
      <p:pic>
        <p:nvPicPr>
          <p:cNvPr id="5" name="Il mio filmato.mp4" descr="Il mio filmato.mp4">
            <a:extLst>
              <a:ext uri="{FF2B5EF4-FFF2-40B4-BE49-F238E27FC236}">
                <a16:creationId xmlns:a16="http://schemas.microsoft.com/office/drawing/2014/main" id="{8C9CBB0C-C2B7-0D42-8441-E1D4C7083C71}"/>
              </a:ext>
            </a:extLst>
          </p:cNvPr>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2656326" y="2173276"/>
            <a:ext cx="6879347" cy="3869632"/>
          </a:xfrm>
          <a:prstGeom prst="rect">
            <a:avLst/>
          </a:prstGeom>
        </p:spPr>
      </p:pic>
    </p:spTree>
    <p:extLst>
      <p:ext uri="{BB962C8B-B14F-4D97-AF65-F5344CB8AC3E}">
        <p14:creationId xmlns:p14="http://schemas.microsoft.com/office/powerpoint/2010/main" val="8682311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4064" fill="hold"/>
                                        <p:tgtEl>
                                          <p:spTgt spid="5"/>
                                        </p:tgtEl>
                                      </p:cBhvr>
                                    </p:cmd>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5"/>
                                        </p:tgtEl>
                                        <p:attrNameLst>
                                          <p:attrName>style.visibility</p:attrName>
                                        </p:attrNameLst>
                                      </p:cBhvr>
                                      <p:to>
                                        <p:strVal val="hidden"/>
                                      </p:to>
                                    </p:set>
                                    <p:cmd type="call" cmd="stop">
                                      <p:cBhvr>
                                        <p:cTn id="14" dur="1">
                                          <p:stCondLst>
                                            <p:cond delay="0"/>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5" fill="hold" display="0">
                  <p:stCondLst>
                    <p:cond delay="indefinite"/>
                  </p:stCondLst>
                </p:cTn>
                <p:tgtEl>
                  <p:spTgt spid="5"/>
                </p:tgtEl>
              </p:cMediaNode>
            </p:video>
          </p:childTnLst>
        </p:cTn>
      </p:par>
    </p:tnLst>
    <p:bldLst>
      <p:bldP spid="5"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ot list: example"/>
          <p:cNvSpPr txBox="1">
            <a:spLocks noGrp="1"/>
          </p:cNvSpPr>
          <p:nvPr>
            <p:ph type="title"/>
          </p:nvPr>
        </p:nvSpPr>
        <p:spPr>
          <a:prstGeom prst="rect">
            <a:avLst/>
          </a:prstGeom>
        </p:spPr>
        <p:txBody>
          <a:bodyPr>
            <a:normAutofit/>
          </a:bodyPr>
          <a:lstStyle/>
          <a:p>
            <a:r>
              <a:t>Shot list: example</a:t>
            </a:r>
          </a:p>
        </p:txBody>
      </p:sp>
      <p:graphicFrame>
        <p:nvGraphicFramePr>
          <p:cNvPr id="132" name="Tabella"/>
          <p:cNvGraphicFramePr/>
          <p:nvPr>
            <p:extLst>
              <p:ext uri="{D42A27DB-BD31-4B8C-83A1-F6EECF244321}">
                <p14:modId xmlns:p14="http://schemas.microsoft.com/office/powerpoint/2010/main" val="665237658"/>
              </p:ext>
            </p:extLst>
          </p:nvPr>
        </p:nvGraphicFramePr>
        <p:xfrm>
          <a:off x="95145" y="1470263"/>
          <a:ext cx="12001711" cy="1201523"/>
        </p:xfrm>
        <a:graphic>
          <a:graphicData uri="http://schemas.openxmlformats.org/drawingml/2006/table">
            <a:tbl>
              <a:tblPr firstRow="1" bandRow="1"/>
              <a:tblGrid>
                <a:gridCol w="809381">
                  <a:extLst>
                    <a:ext uri="{9D8B030D-6E8A-4147-A177-3AD203B41FA5}">
                      <a16:colId xmlns:a16="http://schemas.microsoft.com/office/drawing/2014/main" val="20000"/>
                    </a:ext>
                  </a:extLst>
                </a:gridCol>
                <a:gridCol w="5780563">
                  <a:extLst>
                    <a:ext uri="{9D8B030D-6E8A-4147-A177-3AD203B41FA5}">
                      <a16:colId xmlns:a16="http://schemas.microsoft.com/office/drawing/2014/main" val="20001"/>
                    </a:ext>
                  </a:extLst>
                </a:gridCol>
                <a:gridCol w="5411767">
                  <a:extLst>
                    <a:ext uri="{9D8B030D-6E8A-4147-A177-3AD203B41FA5}">
                      <a16:colId xmlns:a16="http://schemas.microsoft.com/office/drawing/2014/main" val="20002"/>
                    </a:ext>
                  </a:extLst>
                </a:gridCol>
              </a:tblGrid>
              <a:tr h="473223">
                <a:tc>
                  <a:txBody>
                    <a:bodyPr/>
                    <a:lstStyle/>
                    <a:p>
                      <a:pPr defTabSz="914400">
                        <a:defRPr sz="1800" b="0">
                          <a:solidFill>
                            <a:srgbClr val="000000"/>
                          </a:solidFill>
                        </a:defRPr>
                      </a:pPr>
                      <a:r>
                        <a:rPr sz="2000" b="1">
                          <a:solidFill>
                            <a:srgbClr val="FFFFFF"/>
                          </a:solidFill>
                          <a:sym typeface="Helvetica Neue"/>
                        </a:rPr>
                        <a:t>Shot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Shot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Detailed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28300">
                <a:tc>
                  <a:txBody>
                    <a:bodyPr/>
                    <a:lstStyle/>
                    <a:p>
                      <a:pPr>
                        <a:defRPr sz="1800"/>
                      </a:pPr>
                      <a:r>
                        <a:rPr sz="2000">
                          <a:sym typeface="Helvetica Neue"/>
                        </a:rPr>
                        <a:t>A</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We present [NAME, GROUP], a concept of a rotational bevel keyboard for smartwatches [(Working) Title].</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201806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ot list: example"/>
          <p:cNvSpPr txBox="1">
            <a:spLocks noGrp="1"/>
          </p:cNvSpPr>
          <p:nvPr>
            <p:ph type="title"/>
          </p:nvPr>
        </p:nvSpPr>
        <p:spPr>
          <a:prstGeom prst="rect">
            <a:avLst/>
          </a:prstGeom>
        </p:spPr>
        <p:txBody>
          <a:bodyPr>
            <a:normAutofit/>
          </a:bodyPr>
          <a:lstStyle/>
          <a:p>
            <a:r>
              <a:t>Shot list: example</a:t>
            </a:r>
          </a:p>
        </p:txBody>
      </p:sp>
      <p:graphicFrame>
        <p:nvGraphicFramePr>
          <p:cNvPr id="132" name="Tabella"/>
          <p:cNvGraphicFramePr/>
          <p:nvPr>
            <p:extLst>
              <p:ext uri="{D42A27DB-BD31-4B8C-83A1-F6EECF244321}">
                <p14:modId xmlns:p14="http://schemas.microsoft.com/office/powerpoint/2010/main" val="1838115894"/>
              </p:ext>
            </p:extLst>
          </p:nvPr>
        </p:nvGraphicFramePr>
        <p:xfrm>
          <a:off x="95145" y="1470263"/>
          <a:ext cx="12001711" cy="2211173"/>
        </p:xfrm>
        <a:graphic>
          <a:graphicData uri="http://schemas.openxmlformats.org/drawingml/2006/table">
            <a:tbl>
              <a:tblPr firstRow="1" bandRow="1"/>
              <a:tblGrid>
                <a:gridCol w="809381">
                  <a:extLst>
                    <a:ext uri="{9D8B030D-6E8A-4147-A177-3AD203B41FA5}">
                      <a16:colId xmlns:a16="http://schemas.microsoft.com/office/drawing/2014/main" val="20000"/>
                    </a:ext>
                  </a:extLst>
                </a:gridCol>
                <a:gridCol w="5780563">
                  <a:extLst>
                    <a:ext uri="{9D8B030D-6E8A-4147-A177-3AD203B41FA5}">
                      <a16:colId xmlns:a16="http://schemas.microsoft.com/office/drawing/2014/main" val="20001"/>
                    </a:ext>
                  </a:extLst>
                </a:gridCol>
                <a:gridCol w="5411767">
                  <a:extLst>
                    <a:ext uri="{9D8B030D-6E8A-4147-A177-3AD203B41FA5}">
                      <a16:colId xmlns:a16="http://schemas.microsoft.com/office/drawing/2014/main" val="20002"/>
                    </a:ext>
                  </a:extLst>
                </a:gridCol>
              </a:tblGrid>
              <a:tr h="473223">
                <a:tc>
                  <a:txBody>
                    <a:bodyPr/>
                    <a:lstStyle/>
                    <a:p>
                      <a:pPr defTabSz="914400">
                        <a:defRPr sz="1800" b="0">
                          <a:solidFill>
                            <a:srgbClr val="000000"/>
                          </a:solidFill>
                        </a:defRPr>
                      </a:pPr>
                      <a:r>
                        <a:rPr sz="2000" b="1">
                          <a:solidFill>
                            <a:srgbClr val="FFFFFF"/>
                          </a:solidFill>
                          <a:sym typeface="Helvetica Neue"/>
                        </a:rPr>
                        <a:t>Shot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Shot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Detailed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28300">
                <a:tc>
                  <a:txBody>
                    <a:bodyPr/>
                    <a:lstStyle/>
                    <a:p>
                      <a:pPr>
                        <a:defRPr sz="1800"/>
                      </a:pPr>
                      <a:r>
                        <a:rPr sz="2000">
                          <a:sym typeface="Helvetica Neue"/>
                        </a:rPr>
                        <a:t>A</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We present [NAME, GROUP], a concept of a rotational bevel keyboard for smartwatches [(Working) Title].</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95334">
                <a:tc>
                  <a:txBody>
                    <a:bodyPr/>
                    <a:lstStyle/>
                    <a:p>
                      <a:pPr>
                        <a:defRPr sz="1800"/>
                      </a:pPr>
                      <a:r>
                        <a:rPr sz="2000">
                          <a:sym typeface="Helvetica Neue"/>
                        </a:rPr>
                        <a:t>B</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Past work in smartwatch text entry uses touchscreens. This can be problematic because of the small displays on smartwatches.</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lang="it-IT" sz="2000">
                          <a:sym typeface="Helvetica Neue"/>
                        </a:rPr>
                        <a:t>Show wide </a:t>
                      </a:r>
                      <a:r>
                        <a:rPr lang="it-IT" sz="2000" err="1">
                          <a:sym typeface="Helvetica Neue"/>
                        </a:rPr>
                        <a:t>view</a:t>
                      </a:r>
                      <a:r>
                        <a:rPr lang="it-IT" sz="2000">
                          <a:sym typeface="Helvetica Neue"/>
                        </a:rPr>
                        <a:t> of </a:t>
                      </a:r>
                      <a:r>
                        <a:rPr lang="it-IT" sz="2000" err="1">
                          <a:sym typeface="Helvetica Neue"/>
                        </a:rPr>
                        <a:t>actor</a:t>
                      </a:r>
                      <a:r>
                        <a:rPr lang="it-IT" sz="2000">
                          <a:sym typeface="Helvetica Neue"/>
                        </a:rPr>
                        <a:t> </a:t>
                      </a:r>
                      <a:r>
                        <a:rPr lang="it-IT" sz="2000" err="1">
                          <a:sym typeface="Helvetica Neue"/>
                        </a:rPr>
                        <a:t>touching</a:t>
                      </a:r>
                      <a:r>
                        <a:rPr lang="it-IT" sz="2000">
                          <a:sym typeface="Helvetica Neue"/>
                        </a:rPr>
                        <a:t> screen of a </a:t>
                      </a:r>
                      <a:r>
                        <a:rPr lang="it-IT" sz="2000" err="1">
                          <a:sym typeface="Helvetica Neue"/>
                        </a:rPr>
                        <a:t>smartwatch</a:t>
                      </a:r>
                      <a:r>
                        <a:rPr lang="it-IT" sz="2000">
                          <a:sym typeface="Helvetica Neue"/>
                        </a:rPr>
                        <a:t> and </a:t>
                      </a:r>
                      <a:r>
                        <a:rPr lang="it-IT" sz="2000" err="1">
                          <a:sym typeface="Helvetica Neue"/>
                        </a:rPr>
                        <a:t>having</a:t>
                      </a:r>
                      <a:r>
                        <a:rPr lang="it-IT" sz="2000">
                          <a:sym typeface="Helvetica Neue"/>
                        </a:rPr>
                        <a:t> </a:t>
                      </a:r>
                      <a:r>
                        <a:rPr lang="it-IT" sz="2000" err="1">
                          <a:sym typeface="Helvetica Neue"/>
                        </a:rPr>
                        <a:t>problems</a:t>
                      </a:r>
                      <a:r>
                        <a:rPr lang="it-IT" sz="2000">
                          <a:sym typeface="Helvetica Neue"/>
                        </a:rPr>
                        <a:t> </a:t>
                      </a:r>
                      <a:r>
                        <a:rPr lang="it-IT" sz="2000" err="1">
                          <a:sym typeface="Helvetica Neue"/>
                        </a:rPr>
                        <a:t>touch</a:t>
                      </a:r>
                      <a:r>
                        <a:rPr lang="it-IT" sz="2000">
                          <a:sym typeface="Helvetica Neue"/>
                        </a:rPr>
                        <a:t> </a:t>
                      </a:r>
                      <a:r>
                        <a:rPr lang="it-IT" sz="2000" err="1">
                          <a:sym typeface="Helvetica Neue"/>
                        </a:rPr>
                        <a:t>typing</a:t>
                      </a:r>
                      <a:r>
                        <a:rPr lang="it-IT" sz="2000">
                          <a:sym typeface="Helvetica Neue"/>
                        </a:rPr>
                        <a:t> on the screen</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309847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ot list: example"/>
          <p:cNvSpPr txBox="1">
            <a:spLocks noGrp="1"/>
          </p:cNvSpPr>
          <p:nvPr>
            <p:ph type="title"/>
          </p:nvPr>
        </p:nvSpPr>
        <p:spPr>
          <a:prstGeom prst="rect">
            <a:avLst/>
          </a:prstGeom>
        </p:spPr>
        <p:txBody>
          <a:bodyPr>
            <a:normAutofit/>
          </a:bodyPr>
          <a:lstStyle/>
          <a:p>
            <a:r>
              <a:t>Shot list: example</a:t>
            </a:r>
          </a:p>
        </p:txBody>
      </p:sp>
      <p:graphicFrame>
        <p:nvGraphicFramePr>
          <p:cNvPr id="132" name="Tabella"/>
          <p:cNvGraphicFramePr/>
          <p:nvPr>
            <p:extLst>
              <p:ext uri="{D42A27DB-BD31-4B8C-83A1-F6EECF244321}">
                <p14:modId xmlns:p14="http://schemas.microsoft.com/office/powerpoint/2010/main" val="2471861066"/>
              </p:ext>
            </p:extLst>
          </p:nvPr>
        </p:nvGraphicFramePr>
        <p:xfrm>
          <a:off x="95145" y="1470263"/>
          <a:ext cx="12001711" cy="2916023"/>
        </p:xfrm>
        <a:graphic>
          <a:graphicData uri="http://schemas.openxmlformats.org/drawingml/2006/table">
            <a:tbl>
              <a:tblPr firstRow="1" bandRow="1"/>
              <a:tblGrid>
                <a:gridCol w="809381">
                  <a:extLst>
                    <a:ext uri="{9D8B030D-6E8A-4147-A177-3AD203B41FA5}">
                      <a16:colId xmlns:a16="http://schemas.microsoft.com/office/drawing/2014/main" val="20000"/>
                    </a:ext>
                  </a:extLst>
                </a:gridCol>
                <a:gridCol w="5780563">
                  <a:extLst>
                    <a:ext uri="{9D8B030D-6E8A-4147-A177-3AD203B41FA5}">
                      <a16:colId xmlns:a16="http://schemas.microsoft.com/office/drawing/2014/main" val="20001"/>
                    </a:ext>
                  </a:extLst>
                </a:gridCol>
                <a:gridCol w="5411767">
                  <a:extLst>
                    <a:ext uri="{9D8B030D-6E8A-4147-A177-3AD203B41FA5}">
                      <a16:colId xmlns:a16="http://schemas.microsoft.com/office/drawing/2014/main" val="20002"/>
                    </a:ext>
                  </a:extLst>
                </a:gridCol>
              </a:tblGrid>
              <a:tr h="473223">
                <a:tc>
                  <a:txBody>
                    <a:bodyPr/>
                    <a:lstStyle/>
                    <a:p>
                      <a:pPr defTabSz="914400">
                        <a:defRPr sz="1800" b="0">
                          <a:solidFill>
                            <a:srgbClr val="000000"/>
                          </a:solidFill>
                        </a:defRPr>
                      </a:pPr>
                      <a:r>
                        <a:rPr sz="2000" b="1">
                          <a:solidFill>
                            <a:srgbClr val="FFFFFF"/>
                          </a:solidFill>
                          <a:sym typeface="Helvetica Neue"/>
                        </a:rPr>
                        <a:t>Shot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Shot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Detailed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28300">
                <a:tc>
                  <a:txBody>
                    <a:bodyPr/>
                    <a:lstStyle/>
                    <a:p>
                      <a:pPr>
                        <a:defRPr sz="1800"/>
                      </a:pPr>
                      <a:r>
                        <a:rPr sz="2000">
                          <a:sym typeface="Helvetica Neue"/>
                        </a:rPr>
                        <a:t>A</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We present [NAME, GROUP], a concept of a rotational bevel keyboard for smartwatches [(Working) Title].</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95334">
                <a:tc>
                  <a:txBody>
                    <a:bodyPr/>
                    <a:lstStyle/>
                    <a:p>
                      <a:pPr>
                        <a:defRPr sz="1800"/>
                      </a:pPr>
                      <a:r>
                        <a:rPr sz="2000">
                          <a:sym typeface="Helvetica Neue"/>
                        </a:rPr>
                        <a:t>B</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Past work in smartwatch text entry uses touchscreens. This can be problematic because of the small displays on smartwatches.</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lang="it-IT" sz="2000">
                          <a:sym typeface="Helvetica Neue"/>
                        </a:rPr>
                        <a:t>Show wide </a:t>
                      </a:r>
                      <a:r>
                        <a:rPr lang="it-IT" sz="2000" err="1">
                          <a:sym typeface="Helvetica Neue"/>
                        </a:rPr>
                        <a:t>view</a:t>
                      </a:r>
                      <a:r>
                        <a:rPr lang="it-IT" sz="2000">
                          <a:sym typeface="Helvetica Neue"/>
                        </a:rPr>
                        <a:t> of </a:t>
                      </a:r>
                      <a:r>
                        <a:rPr lang="it-IT" sz="2000" err="1">
                          <a:sym typeface="Helvetica Neue"/>
                        </a:rPr>
                        <a:t>actor</a:t>
                      </a:r>
                      <a:r>
                        <a:rPr lang="it-IT" sz="2000">
                          <a:sym typeface="Helvetica Neue"/>
                        </a:rPr>
                        <a:t> </a:t>
                      </a:r>
                      <a:r>
                        <a:rPr lang="it-IT" sz="2000" err="1">
                          <a:sym typeface="Helvetica Neue"/>
                        </a:rPr>
                        <a:t>touching</a:t>
                      </a:r>
                      <a:r>
                        <a:rPr lang="it-IT" sz="2000">
                          <a:sym typeface="Helvetica Neue"/>
                        </a:rPr>
                        <a:t> screen of a </a:t>
                      </a:r>
                      <a:r>
                        <a:rPr lang="it-IT" sz="2000" err="1">
                          <a:sym typeface="Helvetica Neue"/>
                        </a:rPr>
                        <a:t>smartwatch</a:t>
                      </a:r>
                      <a:r>
                        <a:rPr lang="it-IT" sz="2000">
                          <a:sym typeface="Helvetica Neue"/>
                        </a:rPr>
                        <a:t> and </a:t>
                      </a:r>
                      <a:r>
                        <a:rPr lang="it-IT" sz="2000" err="1">
                          <a:sym typeface="Helvetica Neue"/>
                        </a:rPr>
                        <a:t>having</a:t>
                      </a:r>
                      <a:r>
                        <a:rPr lang="it-IT" sz="2000">
                          <a:sym typeface="Helvetica Neue"/>
                        </a:rPr>
                        <a:t> </a:t>
                      </a:r>
                      <a:r>
                        <a:rPr lang="it-IT" sz="2000" err="1">
                          <a:sym typeface="Helvetica Neue"/>
                        </a:rPr>
                        <a:t>problems</a:t>
                      </a:r>
                      <a:r>
                        <a:rPr lang="it-IT" sz="2000">
                          <a:sym typeface="Helvetica Neue"/>
                        </a:rPr>
                        <a:t> </a:t>
                      </a:r>
                      <a:r>
                        <a:rPr lang="it-IT" sz="2000" err="1">
                          <a:sym typeface="Helvetica Neue"/>
                        </a:rPr>
                        <a:t>touch</a:t>
                      </a:r>
                      <a:r>
                        <a:rPr lang="it-IT" sz="2000">
                          <a:sym typeface="Helvetica Neue"/>
                        </a:rPr>
                        <a:t> </a:t>
                      </a:r>
                      <a:r>
                        <a:rPr lang="it-IT" sz="2000" err="1">
                          <a:sym typeface="Helvetica Neue"/>
                        </a:rPr>
                        <a:t>typing</a:t>
                      </a:r>
                      <a:r>
                        <a:rPr lang="it-IT" sz="2000">
                          <a:sym typeface="Helvetica Neue"/>
                        </a:rPr>
                        <a:t> on the screen</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95306">
                <a:tc>
                  <a:txBody>
                    <a:bodyPr/>
                    <a:lstStyle/>
                    <a:p>
                      <a:pPr>
                        <a:defRPr sz="1800"/>
                      </a:pPr>
                      <a:r>
                        <a:rPr sz="2000">
                          <a:sym typeface="Helvetica Neue"/>
                        </a:rPr>
                        <a:t>C</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Rotational bevels don’t require users to touch small areas of a smartwatch.</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0038726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ot list: example"/>
          <p:cNvSpPr txBox="1">
            <a:spLocks noGrp="1"/>
          </p:cNvSpPr>
          <p:nvPr>
            <p:ph type="title"/>
          </p:nvPr>
        </p:nvSpPr>
        <p:spPr>
          <a:prstGeom prst="rect">
            <a:avLst/>
          </a:prstGeom>
        </p:spPr>
        <p:txBody>
          <a:bodyPr>
            <a:normAutofit/>
          </a:bodyPr>
          <a:lstStyle/>
          <a:p>
            <a:r>
              <a:t>Shot list: example</a:t>
            </a:r>
          </a:p>
        </p:txBody>
      </p:sp>
      <p:graphicFrame>
        <p:nvGraphicFramePr>
          <p:cNvPr id="132" name="Tabella"/>
          <p:cNvGraphicFramePr/>
          <p:nvPr>
            <p:extLst>
              <p:ext uri="{D42A27DB-BD31-4B8C-83A1-F6EECF244321}">
                <p14:modId xmlns:p14="http://schemas.microsoft.com/office/powerpoint/2010/main" val="1250573479"/>
              </p:ext>
            </p:extLst>
          </p:nvPr>
        </p:nvGraphicFramePr>
        <p:xfrm>
          <a:off x="95145" y="1470263"/>
          <a:ext cx="12001711" cy="3383605"/>
        </p:xfrm>
        <a:graphic>
          <a:graphicData uri="http://schemas.openxmlformats.org/drawingml/2006/table">
            <a:tbl>
              <a:tblPr firstRow="1" bandRow="1"/>
              <a:tblGrid>
                <a:gridCol w="809381">
                  <a:extLst>
                    <a:ext uri="{9D8B030D-6E8A-4147-A177-3AD203B41FA5}">
                      <a16:colId xmlns:a16="http://schemas.microsoft.com/office/drawing/2014/main" val="20000"/>
                    </a:ext>
                  </a:extLst>
                </a:gridCol>
                <a:gridCol w="5780563">
                  <a:extLst>
                    <a:ext uri="{9D8B030D-6E8A-4147-A177-3AD203B41FA5}">
                      <a16:colId xmlns:a16="http://schemas.microsoft.com/office/drawing/2014/main" val="20001"/>
                    </a:ext>
                  </a:extLst>
                </a:gridCol>
                <a:gridCol w="5411767">
                  <a:extLst>
                    <a:ext uri="{9D8B030D-6E8A-4147-A177-3AD203B41FA5}">
                      <a16:colId xmlns:a16="http://schemas.microsoft.com/office/drawing/2014/main" val="20002"/>
                    </a:ext>
                  </a:extLst>
                </a:gridCol>
              </a:tblGrid>
              <a:tr h="473223">
                <a:tc>
                  <a:txBody>
                    <a:bodyPr/>
                    <a:lstStyle/>
                    <a:p>
                      <a:pPr defTabSz="914400">
                        <a:defRPr sz="1800" b="0">
                          <a:solidFill>
                            <a:srgbClr val="000000"/>
                          </a:solidFill>
                        </a:defRPr>
                      </a:pPr>
                      <a:r>
                        <a:rPr sz="2000" b="1">
                          <a:solidFill>
                            <a:srgbClr val="FFFFFF"/>
                          </a:solidFill>
                          <a:sym typeface="Helvetica Neue"/>
                        </a:rPr>
                        <a:t>Shot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Shot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defTabSz="914400">
                        <a:defRPr sz="1800" b="0">
                          <a:solidFill>
                            <a:srgbClr val="000000"/>
                          </a:solidFill>
                        </a:defRPr>
                      </a:pPr>
                      <a:r>
                        <a:rPr sz="2000" b="1">
                          <a:solidFill>
                            <a:srgbClr val="FFFFFF"/>
                          </a:solidFill>
                          <a:sym typeface="Helvetica Neue"/>
                        </a:rPr>
                        <a:t>Detailed content</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28300">
                <a:tc>
                  <a:txBody>
                    <a:bodyPr/>
                    <a:lstStyle/>
                    <a:p>
                      <a:pPr>
                        <a:defRPr sz="1800"/>
                      </a:pPr>
                      <a:r>
                        <a:rPr sz="2000">
                          <a:sym typeface="Helvetica Neue"/>
                        </a:rPr>
                        <a:t>A</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We present [NAME, GROUP], a concept of a rotational bevel keyboard for smartwatches [(Working) Title].</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95334">
                <a:tc>
                  <a:txBody>
                    <a:bodyPr/>
                    <a:lstStyle/>
                    <a:p>
                      <a:pPr>
                        <a:defRPr sz="1800"/>
                      </a:pPr>
                      <a:r>
                        <a:rPr sz="2000">
                          <a:sym typeface="Helvetica Neue"/>
                        </a:rPr>
                        <a:t>B</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Past work in smartwatch text entry uses touchscreens. This can be problematic because of the small displays on smartwatches.</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lang="it-IT" sz="2000">
                          <a:sym typeface="Helvetica Neue"/>
                        </a:rPr>
                        <a:t>Show wide </a:t>
                      </a:r>
                      <a:r>
                        <a:rPr lang="it-IT" sz="2000" err="1">
                          <a:sym typeface="Helvetica Neue"/>
                        </a:rPr>
                        <a:t>view</a:t>
                      </a:r>
                      <a:r>
                        <a:rPr lang="it-IT" sz="2000">
                          <a:sym typeface="Helvetica Neue"/>
                        </a:rPr>
                        <a:t> of </a:t>
                      </a:r>
                      <a:r>
                        <a:rPr lang="it-IT" sz="2000" err="1">
                          <a:sym typeface="Helvetica Neue"/>
                        </a:rPr>
                        <a:t>actor</a:t>
                      </a:r>
                      <a:r>
                        <a:rPr lang="it-IT" sz="2000">
                          <a:sym typeface="Helvetica Neue"/>
                        </a:rPr>
                        <a:t> </a:t>
                      </a:r>
                      <a:r>
                        <a:rPr lang="it-IT" sz="2000" err="1">
                          <a:sym typeface="Helvetica Neue"/>
                        </a:rPr>
                        <a:t>touching</a:t>
                      </a:r>
                      <a:r>
                        <a:rPr lang="it-IT" sz="2000">
                          <a:sym typeface="Helvetica Neue"/>
                        </a:rPr>
                        <a:t> screen of a </a:t>
                      </a:r>
                      <a:r>
                        <a:rPr lang="it-IT" sz="2000" err="1">
                          <a:sym typeface="Helvetica Neue"/>
                        </a:rPr>
                        <a:t>smartwatch</a:t>
                      </a:r>
                      <a:r>
                        <a:rPr lang="it-IT" sz="2000">
                          <a:sym typeface="Helvetica Neue"/>
                        </a:rPr>
                        <a:t> and </a:t>
                      </a:r>
                      <a:r>
                        <a:rPr lang="it-IT" sz="2000" err="1">
                          <a:sym typeface="Helvetica Neue"/>
                        </a:rPr>
                        <a:t>having</a:t>
                      </a:r>
                      <a:r>
                        <a:rPr lang="it-IT" sz="2000">
                          <a:sym typeface="Helvetica Neue"/>
                        </a:rPr>
                        <a:t> problems </a:t>
                      </a:r>
                      <a:r>
                        <a:rPr lang="it-IT" sz="2000" err="1">
                          <a:sym typeface="Helvetica Neue"/>
                        </a:rPr>
                        <a:t>touch</a:t>
                      </a:r>
                      <a:r>
                        <a:rPr lang="it-IT" sz="2000">
                          <a:sym typeface="Helvetica Neue"/>
                        </a:rPr>
                        <a:t> </a:t>
                      </a:r>
                      <a:r>
                        <a:rPr lang="it-IT" sz="2000" err="1">
                          <a:sym typeface="Helvetica Neue"/>
                        </a:rPr>
                        <a:t>typing</a:t>
                      </a:r>
                      <a:r>
                        <a:rPr lang="it-IT" sz="2000">
                          <a:sym typeface="Helvetica Neue"/>
                        </a:rPr>
                        <a:t> on the screen</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95306">
                <a:tc>
                  <a:txBody>
                    <a:bodyPr/>
                    <a:lstStyle/>
                    <a:p>
                      <a:pPr>
                        <a:defRPr sz="1800"/>
                      </a:pPr>
                      <a:r>
                        <a:rPr sz="2000">
                          <a:sym typeface="Helvetica Neue"/>
                        </a:rPr>
                        <a:t>C</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Rotational bevels don’t require users to touch small areas of a smartwatch.</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67582">
                <a:tc>
                  <a:txBody>
                    <a:bodyPr/>
                    <a:lstStyle/>
                    <a:p>
                      <a:pPr>
                        <a:defRPr sz="1800"/>
                      </a:pPr>
                      <a:r>
                        <a:rPr lang="nl-NL" sz="2000">
                          <a:sym typeface="Helvetica Neue"/>
                        </a:rPr>
                        <a:t>D</a:t>
                      </a:r>
                      <a:endParaRPr sz="2000">
                        <a:sym typeface="Helvetica Neue"/>
                      </a:endParaRP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a:defRPr sz="1800"/>
                      </a:pPr>
                      <a:r>
                        <a:rPr sz="2000">
                          <a:sym typeface="Helvetica Neue"/>
                        </a:rPr>
                        <a:t>Summarize the concept </a:t>
                      </a:r>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l" defTabSz="914400">
                        <a:defRPr sz="2600">
                          <a:sym typeface="Helvetica Neue"/>
                        </a:defRPr>
                      </a:pPr>
                      <a:endParaRPr sz="2000"/>
                    </a:p>
                  </a:txBody>
                  <a:tcPr marL="47625" marR="47625" marT="47625" marB="47625" anchor="ctr" horzOverflow="overflow">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8126334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2C9A1-E3B4-6B4D-9D2C-05CE6EF5DB37}"/>
              </a:ext>
            </a:extLst>
          </p:cNvPr>
          <p:cNvSpPr>
            <a:spLocks noGrp="1"/>
          </p:cNvSpPr>
          <p:nvPr>
            <p:ph type="title"/>
          </p:nvPr>
        </p:nvSpPr>
        <p:spPr/>
        <p:txBody>
          <a:bodyPr/>
          <a:lstStyle/>
          <a:p>
            <a:r>
              <a:rPr lang="en-US"/>
              <a:t>Video magic</a:t>
            </a:r>
          </a:p>
        </p:txBody>
      </p:sp>
      <p:sp>
        <p:nvSpPr>
          <p:cNvPr id="3" name="Content Placeholder 2">
            <a:extLst>
              <a:ext uri="{FF2B5EF4-FFF2-40B4-BE49-F238E27FC236}">
                <a16:creationId xmlns:a16="http://schemas.microsoft.com/office/drawing/2014/main" id="{DF887020-75A5-A643-BE85-DB59ADD7E7EE}"/>
              </a:ext>
            </a:extLst>
          </p:cNvPr>
          <p:cNvSpPr>
            <a:spLocks noGrp="1"/>
          </p:cNvSpPr>
          <p:nvPr>
            <p:ph idx="1"/>
          </p:nvPr>
        </p:nvSpPr>
        <p:spPr/>
        <p:txBody>
          <a:bodyPr>
            <a:normAutofit/>
          </a:bodyPr>
          <a:lstStyle/>
          <a:p>
            <a:pPr marL="0" indent="0">
              <a:buNone/>
            </a:pPr>
            <a:r>
              <a:rPr lang="en-US"/>
              <a:t>Possible resources: </a:t>
            </a:r>
          </a:p>
          <a:p>
            <a:pPr marL="514350" indent="-514350">
              <a:buFont typeface="+mj-lt"/>
              <a:buAutoNum type="arabicPeriod"/>
            </a:pPr>
            <a:r>
              <a:rPr lang="en-US"/>
              <a:t>Movie Maker</a:t>
            </a:r>
          </a:p>
          <a:p>
            <a:pPr marL="514350" indent="-514350">
              <a:buFont typeface="+mj-lt"/>
              <a:buAutoNum type="arabicPeriod"/>
            </a:pPr>
            <a:r>
              <a:rPr lang="en-US"/>
              <a:t>Video Scribe (tool) </a:t>
            </a:r>
          </a:p>
          <a:p>
            <a:pPr marL="514350" indent="-514350">
              <a:buFont typeface="+mj-lt"/>
              <a:buAutoNum type="arabicPeriod"/>
            </a:pPr>
            <a:r>
              <a:rPr lang="en-US"/>
              <a:t>Google Content Creator (YouTube) </a:t>
            </a:r>
          </a:p>
          <a:p>
            <a:pPr marL="514350" indent="-514350">
              <a:buFont typeface="+mj-lt"/>
              <a:buAutoNum type="arabicPeriod"/>
            </a:pPr>
            <a:r>
              <a:rPr lang="en-US"/>
              <a:t>CHI 2021 Video Guide (</a:t>
            </a:r>
            <a:r>
              <a:rPr lang="en-GB" u="sng">
                <a:hlinkClick r:id="rId2"/>
              </a:rPr>
              <a:t>https://chi2021.acm.org/for-authors/presenting/papers/technical-requirements-and-guidelines-for-videos-at-chi</a:t>
            </a:r>
            <a:r>
              <a:rPr lang="en-GB"/>
              <a:t> </a:t>
            </a:r>
            <a:r>
              <a:rPr lang="en-US"/>
              <a:t>)</a:t>
            </a:r>
          </a:p>
          <a:p>
            <a:pPr marL="0" indent="0">
              <a:buNone/>
            </a:pPr>
            <a:endParaRPr lang="en-US"/>
          </a:p>
          <a:p>
            <a:pPr marL="0" indent="0">
              <a:buNone/>
            </a:pPr>
            <a:r>
              <a:rPr lang="en-US"/>
              <a:t>Think about copyrights!! (images, video’s, music etc.)</a:t>
            </a:r>
          </a:p>
        </p:txBody>
      </p:sp>
    </p:spTree>
    <p:extLst>
      <p:ext uri="{BB962C8B-B14F-4D97-AF65-F5344CB8AC3E}">
        <p14:creationId xmlns:p14="http://schemas.microsoft.com/office/powerpoint/2010/main" val="1868917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21F1-83A0-7443-8AD0-D50FD0B4AE41}"/>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555EB9E9-96E3-CE4C-970A-C9A3E572702C}"/>
              </a:ext>
            </a:extLst>
          </p:cNvPr>
          <p:cNvSpPr>
            <a:spLocks noGrp="1"/>
          </p:cNvSpPr>
          <p:nvPr>
            <p:ph idx="1"/>
          </p:nvPr>
        </p:nvSpPr>
        <p:spPr/>
        <p:txBody>
          <a:bodyPr/>
          <a:lstStyle/>
          <a:p>
            <a:r>
              <a:rPr lang="en-GB"/>
              <a:t>Persona’s</a:t>
            </a:r>
          </a:p>
          <a:p>
            <a:r>
              <a:rPr lang="en-GB"/>
              <a:t>Scenario’s </a:t>
            </a:r>
          </a:p>
          <a:p>
            <a:r>
              <a:rPr lang="en-GB"/>
              <a:t>Values</a:t>
            </a:r>
          </a:p>
          <a:p>
            <a:r>
              <a:rPr lang="en-GB"/>
              <a:t>Shot list</a:t>
            </a:r>
          </a:p>
          <a:p>
            <a:r>
              <a:rPr lang="en-GB"/>
              <a:t>Finally you will record your video.</a:t>
            </a:r>
            <a:endParaRPr lang="en-US"/>
          </a:p>
          <a:p>
            <a:pPr marL="0" indent="0">
              <a:buNone/>
            </a:pPr>
            <a:endParaRPr lang="en-US"/>
          </a:p>
        </p:txBody>
      </p:sp>
    </p:spTree>
    <p:extLst>
      <p:ext uri="{BB962C8B-B14F-4D97-AF65-F5344CB8AC3E}">
        <p14:creationId xmlns:p14="http://schemas.microsoft.com/office/powerpoint/2010/main" val="2688638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AC48E-505A-D747-BE26-FC59DFD9B59A}"/>
              </a:ext>
            </a:extLst>
          </p:cNvPr>
          <p:cNvSpPr>
            <a:spLocks noGrp="1"/>
          </p:cNvSpPr>
          <p:nvPr>
            <p:ph type="title"/>
          </p:nvPr>
        </p:nvSpPr>
        <p:spPr/>
        <p:txBody>
          <a:bodyPr/>
          <a:lstStyle/>
          <a:p>
            <a:r>
              <a:rPr lang="en-US"/>
              <a:t>What to deliver (Deadline 26-11-2021)</a:t>
            </a:r>
          </a:p>
        </p:txBody>
      </p:sp>
      <p:sp>
        <p:nvSpPr>
          <p:cNvPr id="3" name="Text Placeholder 2">
            <a:extLst>
              <a:ext uri="{FF2B5EF4-FFF2-40B4-BE49-F238E27FC236}">
                <a16:creationId xmlns:a16="http://schemas.microsoft.com/office/drawing/2014/main" id="{A59D1FB4-30A6-5E4E-933F-0B8F92469FB1}"/>
              </a:ext>
            </a:extLst>
          </p:cNvPr>
          <p:cNvSpPr>
            <a:spLocks noGrp="1"/>
          </p:cNvSpPr>
          <p:nvPr>
            <p:ph type="body" idx="1"/>
          </p:nvPr>
        </p:nvSpPr>
        <p:spPr/>
        <p:txBody>
          <a:bodyPr vert="horz" lIns="91440" tIns="45720" rIns="91440" bIns="45720" rtlCol="0" anchor="t">
            <a:normAutofit/>
          </a:bodyPr>
          <a:lstStyle/>
          <a:p>
            <a:r>
              <a:rPr lang="en-GB"/>
              <a:t>A document (with your names and group number on it) containing the personas, three scenarios, a description of the identification of values, your </a:t>
            </a:r>
            <a:r>
              <a:rPr lang="en-GB" err="1"/>
              <a:t>shotlist</a:t>
            </a:r>
            <a:r>
              <a:rPr lang="en-GB"/>
              <a:t> and a link to the video (make sure we can access the video!)</a:t>
            </a:r>
            <a:endParaRPr lang="en-US"/>
          </a:p>
          <a:p>
            <a:endParaRPr lang="en-US"/>
          </a:p>
        </p:txBody>
      </p:sp>
    </p:spTree>
    <p:extLst>
      <p:ext uri="{BB962C8B-B14F-4D97-AF65-F5344CB8AC3E}">
        <p14:creationId xmlns:p14="http://schemas.microsoft.com/office/powerpoint/2010/main" val="151321997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16338-C947-3445-A597-3A20CA5BDC67}"/>
              </a:ext>
            </a:extLst>
          </p:cNvPr>
          <p:cNvSpPr>
            <a:spLocks noGrp="1"/>
          </p:cNvSpPr>
          <p:nvPr>
            <p:ph type="title"/>
          </p:nvPr>
        </p:nvSpPr>
        <p:spPr/>
        <p:txBody>
          <a:bodyPr/>
          <a:lstStyle/>
          <a:p>
            <a:r>
              <a:rPr lang="en-US"/>
              <a:t>Concept video</a:t>
            </a:r>
          </a:p>
        </p:txBody>
      </p:sp>
      <p:sp>
        <p:nvSpPr>
          <p:cNvPr id="3" name="Content Placeholder 2">
            <a:extLst>
              <a:ext uri="{FF2B5EF4-FFF2-40B4-BE49-F238E27FC236}">
                <a16:creationId xmlns:a16="http://schemas.microsoft.com/office/drawing/2014/main" id="{C10293DB-81A2-8D48-A779-FC58CC36F7D2}"/>
              </a:ext>
            </a:extLst>
          </p:cNvPr>
          <p:cNvSpPr>
            <a:spLocks noGrp="1"/>
          </p:cNvSpPr>
          <p:nvPr>
            <p:ph idx="1"/>
          </p:nvPr>
        </p:nvSpPr>
        <p:spPr/>
        <p:txBody>
          <a:bodyPr/>
          <a:lstStyle/>
          <a:p>
            <a:pPr marL="0" indent="0">
              <a:buSzTx/>
              <a:buNone/>
            </a:pPr>
            <a:r>
              <a:rPr lang="en-US"/>
              <a:t>A </a:t>
            </a:r>
            <a:r>
              <a:rPr lang="en-US" i="1"/>
              <a:t>concept video </a:t>
            </a:r>
            <a:r>
              <a:rPr lang="en-US"/>
              <a:t>is a short video that communicates your idea. It describes:</a:t>
            </a:r>
          </a:p>
          <a:p>
            <a:r>
              <a:rPr lang="en-US"/>
              <a:t>Which problem you are solving (what is your challenge and who are your users)</a:t>
            </a:r>
          </a:p>
          <a:p>
            <a:r>
              <a:rPr lang="en-US"/>
              <a:t>Current solutions and their shortcomings</a:t>
            </a:r>
          </a:p>
          <a:p>
            <a:r>
              <a:rPr lang="en-US"/>
              <a:t>Your concept</a:t>
            </a:r>
          </a:p>
          <a:p>
            <a:r>
              <a:rPr lang="en-US"/>
              <a:t>What is novel and interesting about it, how do you make an impact</a:t>
            </a:r>
          </a:p>
        </p:txBody>
      </p:sp>
    </p:spTree>
    <p:extLst>
      <p:ext uri="{BB962C8B-B14F-4D97-AF65-F5344CB8AC3E}">
        <p14:creationId xmlns:p14="http://schemas.microsoft.com/office/powerpoint/2010/main" val="11509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oup 14 - EZ-Sign! Human Computer Interaction project @UTwente 2019-Cwjy6hEftYo" descr="Group 14 - EZ-Sign! Human Computer Interaction project @UTwente 2019-Cwjy6hEftYo">
            <a:hlinkClick r:id="" action="ppaction://media"/>
            <a:extLst>
              <a:ext uri="{FF2B5EF4-FFF2-40B4-BE49-F238E27FC236}">
                <a16:creationId xmlns:a16="http://schemas.microsoft.com/office/drawing/2014/main" id="{2FE3011E-EAD0-0544-821E-540C5998F3F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350" y="3175"/>
            <a:ext cx="12192000" cy="6858000"/>
          </a:xfrm>
          <a:prstGeom prst="rect">
            <a:avLst/>
          </a:prstGeom>
        </p:spPr>
      </p:pic>
    </p:spTree>
    <p:extLst>
      <p:ext uri="{BB962C8B-B14F-4D97-AF65-F5344CB8AC3E}">
        <p14:creationId xmlns:p14="http://schemas.microsoft.com/office/powerpoint/2010/main" val="282729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9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108A9-5B60-B84E-9718-8ADF088CE2FE}"/>
              </a:ext>
            </a:extLst>
          </p:cNvPr>
          <p:cNvSpPr>
            <a:spLocks noGrp="1"/>
          </p:cNvSpPr>
          <p:nvPr>
            <p:ph type="title"/>
          </p:nvPr>
        </p:nvSpPr>
        <p:spPr/>
        <p:txBody>
          <a:bodyPr/>
          <a:lstStyle/>
          <a:p>
            <a:r>
              <a:rPr lang="en-US"/>
              <a:t>Pick your favorite concept from the top 3</a:t>
            </a:r>
          </a:p>
        </p:txBody>
      </p:sp>
      <p:pic>
        <p:nvPicPr>
          <p:cNvPr id="8" name="Content Placeholder 7">
            <a:extLst>
              <a:ext uri="{FF2B5EF4-FFF2-40B4-BE49-F238E27FC236}">
                <a16:creationId xmlns:a16="http://schemas.microsoft.com/office/drawing/2014/main" id="{FED3F9B8-56CF-934B-95F8-13C3578C6CCB}"/>
              </a:ext>
            </a:extLst>
          </p:cNvPr>
          <p:cNvPicPr>
            <a:picLocks noGrp="1" noChangeAspect="1"/>
          </p:cNvPicPr>
          <p:nvPr>
            <p:ph idx="1"/>
          </p:nvPr>
        </p:nvPicPr>
        <p:blipFill>
          <a:blip r:embed="rId2"/>
          <a:stretch>
            <a:fillRect/>
          </a:stretch>
        </p:blipFill>
        <p:spPr>
          <a:xfrm>
            <a:off x="2045704" y="1690688"/>
            <a:ext cx="8100591" cy="4561256"/>
          </a:xfrm>
        </p:spPr>
      </p:pic>
    </p:spTree>
    <p:extLst>
      <p:ext uri="{BB962C8B-B14F-4D97-AF65-F5344CB8AC3E}">
        <p14:creationId xmlns:p14="http://schemas.microsoft.com/office/powerpoint/2010/main" val="138715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04943-4E35-7248-8204-52B77F9F84B9}"/>
              </a:ext>
            </a:extLst>
          </p:cNvPr>
          <p:cNvSpPr>
            <a:spLocks noGrp="1"/>
          </p:cNvSpPr>
          <p:nvPr>
            <p:ph type="title"/>
          </p:nvPr>
        </p:nvSpPr>
        <p:spPr/>
        <p:txBody>
          <a:bodyPr/>
          <a:lstStyle/>
          <a:p>
            <a:r>
              <a:rPr lang="en-US"/>
              <a:t>Persona</a:t>
            </a:r>
          </a:p>
        </p:txBody>
      </p:sp>
      <p:sp>
        <p:nvSpPr>
          <p:cNvPr id="8" name="Segnaposto contenuto 6">
            <a:extLst>
              <a:ext uri="{FF2B5EF4-FFF2-40B4-BE49-F238E27FC236}">
                <a16:creationId xmlns:a16="http://schemas.microsoft.com/office/drawing/2014/main" id="{13E9886A-1696-7240-96DF-E6FD52CF6AA1}"/>
              </a:ext>
            </a:extLst>
          </p:cNvPr>
          <p:cNvSpPr>
            <a:spLocks noGrp="1"/>
          </p:cNvSpPr>
          <p:nvPr>
            <p:ph idx="1"/>
          </p:nvPr>
        </p:nvSpPr>
        <p:spPr>
          <a:xfrm>
            <a:off x="838200" y="1825625"/>
            <a:ext cx="10515600" cy="4351338"/>
          </a:xfrm>
        </p:spPr>
        <p:txBody>
          <a:bodyPr/>
          <a:lstStyle/>
          <a:p>
            <a:r>
              <a:rPr lang="it-NL"/>
              <a:t>To reflect on the need of your users you should prepare one (or more) persona</a:t>
            </a:r>
          </a:p>
          <a:p>
            <a:r>
              <a:rPr lang="it-NL"/>
              <a:t>Personas are rich descriptions of typical users for your concept. They are realistic, and characterize the needs and goals of your potential users</a:t>
            </a:r>
            <a:endParaRPr lang="nl-NL"/>
          </a:p>
        </p:txBody>
      </p:sp>
    </p:spTree>
    <p:extLst>
      <p:ext uri="{BB962C8B-B14F-4D97-AF65-F5344CB8AC3E}">
        <p14:creationId xmlns:p14="http://schemas.microsoft.com/office/powerpoint/2010/main" val="1663526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04943-4E35-7248-8204-52B77F9F84B9}"/>
              </a:ext>
            </a:extLst>
          </p:cNvPr>
          <p:cNvSpPr>
            <a:spLocks noGrp="1"/>
          </p:cNvSpPr>
          <p:nvPr>
            <p:ph type="title"/>
          </p:nvPr>
        </p:nvSpPr>
        <p:spPr/>
        <p:txBody>
          <a:bodyPr/>
          <a:lstStyle/>
          <a:p>
            <a:r>
              <a:rPr lang="en-US"/>
              <a:t>Persona</a:t>
            </a:r>
          </a:p>
        </p:txBody>
      </p:sp>
      <p:pic>
        <p:nvPicPr>
          <p:cNvPr id="5" name="Content Placeholder 4">
            <a:extLst>
              <a:ext uri="{FF2B5EF4-FFF2-40B4-BE49-F238E27FC236}">
                <a16:creationId xmlns:a16="http://schemas.microsoft.com/office/drawing/2014/main" id="{BC81E1DB-BA05-4843-8698-7CCB1CC17D8B}"/>
              </a:ext>
            </a:extLst>
          </p:cNvPr>
          <p:cNvPicPr>
            <a:picLocks noGrp="1" noChangeAspect="1"/>
          </p:cNvPicPr>
          <p:nvPr>
            <p:ph idx="1"/>
          </p:nvPr>
        </p:nvPicPr>
        <p:blipFill>
          <a:blip r:embed="rId2"/>
          <a:stretch>
            <a:fillRect/>
          </a:stretch>
        </p:blipFill>
        <p:spPr>
          <a:xfrm>
            <a:off x="6096000" y="71115"/>
            <a:ext cx="4033297" cy="6786885"/>
          </a:xfrm>
        </p:spPr>
      </p:pic>
      <p:sp>
        <p:nvSpPr>
          <p:cNvPr id="3" name="TextBox 2">
            <a:extLst>
              <a:ext uri="{FF2B5EF4-FFF2-40B4-BE49-F238E27FC236}">
                <a16:creationId xmlns:a16="http://schemas.microsoft.com/office/drawing/2014/main" id="{B0C2B7DC-A948-E646-B1DA-71D12586813E}"/>
              </a:ext>
            </a:extLst>
          </p:cNvPr>
          <p:cNvSpPr txBox="1"/>
          <p:nvPr/>
        </p:nvSpPr>
        <p:spPr>
          <a:xfrm>
            <a:off x="838200" y="1871147"/>
            <a:ext cx="4733283" cy="1477328"/>
          </a:xfrm>
          <a:prstGeom prst="rect">
            <a:avLst/>
          </a:prstGeom>
          <a:noFill/>
        </p:spPr>
        <p:txBody>
          <a:bodyPr wrap="none" lIns="91440" tIns="45720" rIns="91440" bIns="45720" rtlCol="0" anchor="t">
            <a:spAutoFit/>
          </a:bodyPr>
          <a:lstStyle/>
          <a:p>
            <a:r>
              <a:rPr lang="en-US"/>
              <a:t>You (probably) need more than 1 persona, since </a:t>
            </a:r>
          </a:p>
          <a:p>
            <a:r>
              <a:rPr lang="en-US"/>
              <a:t>many users are going to use your concept, and </a:t>
            </a:r>
          </a:p>
          <a:p>
            <a:r>
              <a:rPr lang="en-US"/>
              <a:t>they have different goals, interests, needs… </a:t>
            </a:r>
          </a:p>
          <a:p>
            <a:r>
              <a:rPr lang="en-US"/>
              <a:t>ideally each persona represents </a:t>
            </a:r>
            <a:r>
              <a:rPr lang="en-US" b="1"/>
              <a:t>one</a:t>
            </a:r>
            <a:r>
              <a:rPr lang="en-US"/>
              <a:t> user</a:t>
            </a:r>
          </a:p>
          <a:p>
            <a:endParaRPr lang="en-US"/>
          </a:p>
        </p:txBody>
      </p:sp>
      <p:sp>
        <p:nvSpPr>
          <p:cNvPr id="4" name="Rectangle 3">
            <a:extLst>
              <a:ext uri="{FF2B5EF4-FFF2-40B4-BE49-F238E27FC236}">
                <a16:creationId xmlns:a16="http://schemas.microsoft.com/office/drawing/2014/main" id="{10DF55C6-8F6E-C448-BC7E-A5D05C399987}"/>
              </a:ext>
            </a:extLst>
          </p:cNvPr>
          <p:cNvSpPr/>
          <p:nvPr/>
        </p:nvSpPr>
        <p:spPr>
          <a:xfrm>
            <a:off x="2165498" y="6072319"/>
            <a:ext cx="6096000" cy="646331"/>
          </a:xfrm>
          <a:prstGeom prst="rect">
            <a:avLst/>
          </a:prstGeom>
        </p:spPr>
        <p:txBody>
          <a:bodyPr>
            <a:spAutoFit/>
          </a:bodyPr>
          <a:lstStyle/>
          <a:p>
            <a:r>
              <a:rPr lang="en-US">
                <a:hlinkClick r:id="rId3"/>
              </a:rPr>
              <a:t>https://www.usability.gov/how-to-and-tools/methods/personas.html</a:t>
            </a:r>
            <a:r>
              <a:rPr lang="en-US"/>
              <a:t> </a:t>
            </a:r>
          </a:p>
        </p:txBody>
      </p:sp>
    </p:spTree>
    <p:extLst>
      <p:ext uri="{BB962C8B-B14F-4D97-AF65-F5344CB8AC3E}">
        <p14:creationId xmlns:p14="http://schemas.microsoft.com/office/powerpoint/2010/main" val="899831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9888-3DA9-8649-AA58-8C0825C6018C}"/>
              </a:ext>
            </a:extLst>
          </p:cNvPr>
          <p:cNvSpPr>
            <a:spLocks noGrp="1"/>
          </p:cNvSpPr>
          <p:nvPr>
            <p:ph type="title"/>
          </p:nvPr>
        </p:nvSpPr>
        <p:spPr/>
        <p:txBody>
          <a:bodyPr/>
          <a:lstStyle/>
          <a:p>
            <a:r>
              <a:rPr lang="en-US"/>
              <a:t>Scenario’s</a:t>
            </a:r>
          </a:p>
        </p:txBody>
      </p:sp>
      <p:sp>
        <p:nvSpPr>
          <p:cNvPr id="3" name="Content Placeholder 2">
            <a:extLst>
              <a:ext uri="{FF2B5EF4-FFF2-40B4-BE49-F238E27FC236}">
                <a16:creationId xmlns:a16="http://schemas.microsoft.com/office/drawing/2014/main" id="{2EAE874F-7F14-C745-85F1-A4B3287DC687}"/>
              </a:ext>
            </a:extLst>
          </p:cNvPr>
          <p:cNvSpPr>
            <a:spLocks noGrp="1"/>
          </p:cNvSpPr>
          <p:nvPr>
            <p:ph idx="1"/>
          </p:nvPr>
        </p:nvSpPr>
        <p:spPr/>
        <p:txBody>
          <a:bodyPr>
            <a:normAutofit/>
          </a:bodyPr>
          <a:lstStyle/>
          <a:p>
            <a:pPr marL="0" indent="0">
              <a:buNone/>
            </a:pPr>
            <a:r>
              <a:rPr lang="en-GB"/>
              <a:t>Scenarios are stories. They describe actors (the personas, with their personal motivations, knowledge and capabilities), their goals, and the actions they take to lead to an outcome (in your domain, e.g. the solution of their problem).</a:t>
            </a:r>
          </a:p>
          <a:p>
            <a:endParaRPr lang="en-US"/>
          </a:p>
          <a:p>
            <a:r>
              <a:rPr lang="en-GB"/>
              <a:t>Example:</a:t>
            </a:r>
            <a:br>
              <a:rPr lang="en-GB"/>
            </a:br>
            <a:r>
              <a:rPr lang="en-GB"/>
              <a:t>Rosson, M. B. &amp;Carroll, J.M. (2002) Scenario-Based Design. </a:t>
            </a:r>
          </a:p>
          <a:p>
            <a:pPr marL="0" indent="0">
              <a:buNone/>
            </a:pPr>
            <a:r>
              <a:rPr lang="en-GB"/>
              <a:t>	Table 1: Three scenarios for a university student attending a club 	meeting online </a:t>
            </a:r>
            <a:endParaRPr lang="en-US"/>
          </a:p>
        </p:txBody>
      </p:sp>
    </p:spTree>
    <p:extLst>
      <p:ext uri="{BB962C8B-B14F-4D97-AF65-F5344CB8AC3E}">
        <p14:creationId xmlns:p14="http://schemas.microsoft.com/office/powerpoint/2010/main" val="3111152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A9888-3DA9-8649-AA58-8C0825C6018C}"/>
              </a:ext>
            </a:extLst>
          </p:cNvPr>
          <p:cNvSpPr>
            <a:spLocks noGrp="1"/>
          </p:cNvSpPr>
          <p:nvPr>
            <p:ph type="title"/>
          </p:nvPr>
        </p:nvSpPr>
        <p:spPr/>
        <p:txBody>
          <a:bodyPr/>
          <a:lstStyle/>
          <a:p>
            <a:r>
              <a:rPr lang="en-US"/>
              <a:t>Scenario’s</a:t>
            </a:r>
          </a:p>
        </p:txBody>
      </p:sp>
      <p:sp>
        <p:nvSpPr>
          <p:cNvPr id="3" name="Content Placeholder 2">
            <a:extLst>
              <a:ext uri="{FF2B5EF4-FFF2-40B4-BE49-F238E27FC236}">
                <a16:creationId xmlns:a16="http://schemas.microsoft.com/office/drawing/2014/main" id="{2EAE874F-7F14-C745-85F1-A4B3287DC687}"/>
              </a:ext>
            </a:extLst>
          </p:cNvPr>
          <p:cNvSpPr>
            <a:spLocks noGrp="1"/>
          </p:cNvSpPr>
          <p:nvPr>
            <p:ph idx="1"/>
          </p:nvPr>
        </p:nvSpPr>
        <p:spPr/>
        <p:txBody>
          <a:bodyPr>
            <a:normAutofit/>
          </a:bodyPr>
          <a:lstStyle/>
          <a:p>
            <a:pPr marL="0" indent="0">
              <a:buNone/>
            </a:pPr>
            <a:r>
              <a:rPr lang="en-GB"/>
              <a:t>You will write 3 scenario’s. </a:t>
            </a:r>
            <a:endParaRPr lang="en-US"/>
          </a:p>
          <a:p>
            <a:pPr marL="0" indent="0">
              <a:buNone/>
            </a:pPr>
            <a:endParaRPr lang="en-US"/>
          </a:p>
          <a:p>
            <a:pPr marL="514350" indent="-514350">
              <a:buFont typeface="+mj-lt"/>
              <a:buAutoNum type="arabicPeriod"/>
            </a:pPr>
            <a:r>
              <a:rPr lang="en-GB"/>
              <a:t>The </a:t>
            </a:r>
            <a:r>
              <a:rPr lang="en-GB" b="1"/>
              <a:t>current</a:t>
            </a:r>
            <a:r>
              <a:rPr lang="en-GB"/>
              <a:t> situation and current context (</a:t>
            </a:r>
            <a:r>
              <a:rPr lang="en-GB" b="1"/>
              <a:t>without</a:t>
            </a:r>
            <a:r>
              <a:rPr lang="en-GB"/>
              <a:t> your proposed system). Give a narrative description of how your target direct stakeholders and indirect stakeholders are working/solving/coping with its problem. </a:t>
            </a:r>
            <a:endParaRPr lang="en-US"/>
          </a:p>
          <a:p>
            <a:endParaRPr lang="en-US"/>
          </a:p>
        </p:txBody>
      </p:sp>
    </p:spTree>
    <p:extLst>
      <p:ext uri="{BB962C8B-B14F-4D97-AF65-F5344CB8AC3E}">
        <p14:creationId xmlns:p14="http://schemas.microsoft.com/office/powerpoint/2010/main" val="3631798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585577A9700044AA79DE07706BB10E8" ma:contentTypeVersion="4" ma:contentTypeDescription="Create a new document." ma:contentTypeScope="" ma:versionID="e9ca03ed8b525e9bd5ba89b184c22fae">
  <xsd:schema xmlns:xsd="http://www.w3.org/2001/XMLSchema" xmlns:xs="http://www.w3.org/2001/XMLSchema" xmlns:p="http://schemas.microsoft.com/office/2006/metadata/properties" xmlns:ns2="40434f53-9604-49b3-a709-888a74a42522" targetNamespace="http://schemas.microsoft.com/office/2006/metadata/properties" ma:root="true" ma:fieldsID="bef57163887343a26719135b12ec7d81" ns2:_="">
    <xsd:import namespace="40434f53-9604-49b3-a709-888a74a425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434f53-9604-49b3-a709-888a74a425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9A9A9D-58D9-4F6A-94C4-1BD13FE5CE8B}">
  <ds:schemaRefs>
    <ds:schemaRef ds:uri="http://schemas.openxmlformats.org/package/2006/metadata/core-properties"/>
    <ds:schemaRef ds:uri="http://purl.org/dc/dcmitype/"/>
    <ds:schemaRef ds:uri="http://www.w3.org/XML/1998/namespace"/>
    <ds:schemaRef ds:uri="http://schemas.microsoft.com/office/infopath/2007/PartnerControls"/>
    <ds:schemaRef ds:uri="http://purl.org/dc/terms/"/>
    <ds:schemaRef ds:uri="http://schemas.microsoft.com/office/2006/documentManagement/types"/>
    <ds:schemaRef ds:uri="http://purl.org/dc/elements/1.1/"/>
    <ds:schemaRef ds:uri="40434f53-9604-49b3-a709-888a74a42522"/>
    <ds:schemaRef ds:uri="http://schemas.microsoft.com/office/2006/metadata/properties"/>
  </ds:schemaRefs>
</ds:datastoreItem>
</file>

<file path=customXml/itemProps2.xml><?xml version="1.0" encoding="utf-8"?>
<ds:datastoreItem xmlns:ds="http://schemas.openxmlformats.org/officeDocument/2006/customXml" ds:itemID="{B487C34C-CB89-4592-A31A-891F8F3602ED}">
  <ds:schemaRefs>
    <ds:schemaRef ds:uri="http://schemas.microsoft.com/sharepoint/v3/contenttype/forms"/>
  </ds:schemaRefs>
</ds:datastoreItem>
</file>

<file path=customXml/itemProps3.xml><?xml version="1.0" encoding="utf-8"?>
<ds:datastoreItem xmlns:ds="http://schemas.openxmlformats.org/officeDocument/2006/customXml" ds:itemID="{717B0511-4CAF-488A-A133-578C5A97761A}">
  <ds:schemaRefs>
    <ds:schemaRef ds:uri="40434f53-9604-49b3-a709-888a74a425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1267</Words>
  <Application>Microsoft Macintosh PowerPoint</Application>
  <PresentationFormat>Widescreen</PresentationFormat>
  <Paragraphs>113</Paragraphs>
  <Slides>20</Slides>
  <Notes>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Helvetica Neue</vt:lpstr>
      <vt:lpstr>Office Theme</vt:lpstr>
      <vt:lpstr>HCI Design &amp; Evaluation tutorial</vt:lpstr>
      <vt:lpstr>Overview</vt:lpstr>
      <vt:lpstr>Concept video</vt:lpstr>
      <vt:lpstr>PowerPoint Presentation</vt:lpstr>
      <vt:lpstr>Pick your favorite concept from the top 3</vt:lpstr>
      <vt:lpstr>Persona</vt:lpstr>
      <vt:lpstr>Persona</vt:lpstr>
      <vt:lpstr>Scenario’s</vt:lpstr>
      <vt:lpstr>Scenario’s</vt:lpstr>
      <vt:lpstr>Scenario’s</vt:lpstr>
      <vt:lpstr>Scenario’s</vt:lpstr>
      <vt:lpstr>Identification of values</vt:lpstr>
      <vt:lpstr>Shot list</vt:lpstr>
      <vt:lpstr>Shot list (concept: rotating bevel smartwatch)</vt:lpstr>
      <vt:lpstr>Shot list: example</vt:lpstr>
      <vt:lpstr>Shot list: example</vt:lpstr>
      <vt:lpstr>Shot list: example</vt:lpstr>
      <vt:lpstr>Shot list: example</vt:lpstr>
      <vt:lpstr>Video magic</vt:lpstr>
      <vt:lpstr>What to deliver (Deadline 26-11-2021)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HCI Design tutorial</dc:title>
  <dc:creator>Randy Klaassen</dc:creator>
  <cp:lastModifiedBy>Klaassen, Randy (UT-EEMCS)</cp:lastModifiedBy>
  <cp:revision>1</cp:revision>
  <dcterms:created xsi:type="dcterms:W3CDTF">2019-11-17T13:46:00Z</dcterms:created>
  <dcterms:modified xsi:type="dcterms:W3CDTF">2021-11-22T09:33:15Z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0x0101000585577A9700044AA79DE07706BB10E8</vt:lpwstr>
  </property>
</Properties>
</file>