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8.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9.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4" r:id="rId1"/>
    <p:sldMasterId id="2147483928" r:id="rId2"/>
    <p:sldMasterId id="2147483932" r:id="rId3"/>
    <p:sldMasterId id="2147483988" r:id="rId4"/>
    <p:sldMasterId id="2147483980" r:id="rId5"/>
    <p:sldMasterId id="2147483984" r:id="rId6"/>
    <p:sldMasterId id="2147483940" r:id="rId7"/>
    <p:sldMasterId id="2147484010" r:id="rId8"/>
    <p:sldMasterId id="2147483948" r:id="rId9"/>
    <p:sldMasterId id="2147483967" r:id="rId10"/>
  </p:sldMasterIdLst>
  <p:notesMasterIdLst>
    <p:notesMasterId r:id="rId24"/>
  </p:notesMasterIdLst>
  <p:handoutMasterIdLst>
    <p:handoutMasterId r:id="rId25"/>
  </p:handoutMasterIdLst>
  <p:sldIdLst>
    <p:sldId id="257" r:id="rId11"/>
    <p:sldId id="370" r:id="rId12"/>
    <p:sldId id="359" r:id="rId13"/>
    <p:sldId id="362" r:id="rId14"/>
    <p:sldId id="360" r:id="rId15"/>
    <p:sldId id="363" r:id="rId16"/>
    <p:sldId id="369" r:id="rId17"/>
    <p:sldId id="365" r:id="rId18"/>
    <p:sldId id="366" r:id="rId19"/>
    <p:sldId id="367" r:id="rId20"/>
    <p:sldId id="368" r:id="rId21"/>
    <p:sldId id="361" r:id="rId22"/>
    <p:sldId id="36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9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08" autoAdjust="0"/>
    <p:restoredTop sz="94756"/>
  </p:normalViewPr>
  <p:slideViewPr>
    <p:cSldViewPr snapToObjects="1">
      <p:cViewPr varScale="1">
        <p:scale>
          <a:sx n="89" d="100"/>
          <a:sy n="89" d="100"/>
        </p:scale>
        <p:origin x="992" y="176"/>
      </p:cViewPr>
      <p:guideLst>
        <p:guide orient="horz" pos="2160"/>
        <p:guide pos="3840"/>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p:cViewPr varScale="1">
        <p:scale>
          <a:sx n="197" d="100"/>
          <a:sy n="197" d="100"/>
        </p:scale>
        <p:origin x="237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01BE56-1E91-6446-BB37-70A906C6EF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03CFE5-CFB5-AC4B-B88B-1D953B4D90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2C1FF6-1F9C-A04D-BC2F-BA79939F8A67}" type="datetimeFigureOut">
              <a:rPr lang="en-US" smtClean="0"/>
              <a:t>11/8/21</a:t>
            </a:fld>
            <a:endParaRPr lang="en-US"/>
          </a:p>
        </p:txBody>
      </p:sp>
      <p:sp>
        <p:nvSpPr>
          <p:cNvPr id="4" name="Footer Placeholder 3">
            <a:extLst>
              <a:ext uri="{FF2B5EF4-FFF2-40B4-BE49-F238E27FC236}">
                <a16:creationId xmlns:a16="http://schemas.microsoft.com/office/drawing/2014/main" id="{D1205199-A0AF-4D47-A407-75BB264A354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9E8BBE-35C2-F248-BE41-AC409C19DA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306A49-4FCA-314D-A6DA-EC7CC1C3A212}" type="slidenum">
              <a:rPr lang="en-US" smtClean="0"/>
              <a:t>‹#›</a:t>
            </a:fld>
            <a:endParaRPr lang="en-US"/>
          </a:p>
        </p:txBody>
      </p:sp>
    </p:spTree>
    <p:extLst>
      <p:ext uri="{BB962C8B-B14F-4D97-AF65-F5344CB8AC3E}">
        <p14:creationId xmlns:p14="http://schemas.microsoft.com/office/powerpoint/2010/main" val="290404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196D9-2286-0F4F-B943-33A3EEA2528D}" type="datetimeFigureOut">
              <a:rPr lang="en-US" smtClean="0"/>
              <a:t>11/8/21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24262-D47C-D444-8DFB-457E9BF504E8}" type="slidenum">
              <a:rPr lang="en-US" smtClean="0"/>
              <a:t>‹#›</a:t>
            </a:fld>
            <a:endParaRPr lang="en-US"/>
          </a:p>
        </p:txBody>
      </p:sp>
    </p:spTree>
    <p:extLst>
      <p:ext uri="{BB962C8B-B14F-4D97-AF65-F5344CB8AC3E}">
        <p14:creationId xmlns:p14="http://schemas.microsoft.com/office/powerpoint/2010/main" val="522392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8 November 2021</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197727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647708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38A259F-F77C-CD45-ADDA-0D9422544EC6}"/>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343504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B3A007E1-F11B-744B-B3D7-950234A31553}"/>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1361757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6FEDF2C-C0B6-1B4F-BB78-72D2EA116967}"/>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87802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Tree>
    <p:extLst>
      <p:ext uri="{BB962C8B-B14F-4D97-AF65-F5344CB8AC3E}">
        <p14:creationId xmlns:p14="http://schemas.microsoft.com/office/powerpoint/2010/main" val="913189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9037206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xfrm>
            <a:off x="313576" y="6144654"/>
            <a:ext cx="441770" cy="441813"/>
          </a:xfrm>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746069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0" name="Picture 9">
            <a:extLst>
              <a:ext uri="{FF2B5EF4-FFF2-40B4-BE49-F238E27FC236}">
                <a16:creationId xmlns:a16="http://schemas.microsoft.com/office/drawing/2014/main" id="{70F39A05-DD33-2447-9C8B-CCC34B471B0B}"/>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4847394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E41F51AA-B0FC-624F-B2A3-94744116F537}"/>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Tree>
    <p:extLst>
      <p:ext uri="{BB962C8B-B14F-4D97-AF65-F5344CB8AC3E}">
        <p14:creationId xmlns:p14="http://schemas.microsoft.com/office/powerpoint/2010/main" val="592522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A749489D-A1EF-D245-8C9C-0E9C8A6AA0AC}"/>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253447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8 November 2021</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56308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57979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83535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5917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8077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67673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26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P spid="14"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2068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99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4158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9911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111688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26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8 November 2021</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8000"/>
          </a:xfrm>
          <a:prstGeom prst="rect">
            <a:avLst/>
          </a:prstGeom>
        </p:spPr>
      </p:pic>
    </p:spTree>
    <p:extLst>
      <p:ext uri="{BB962C8B-B14F-4D97-AF65-F5344CB8AC3E}">
        <p14:creationId xmlns:p14="http://schemas.microsoft.com/office/powerpoint/2010/main" val="42158014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2746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86665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18126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45842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397702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26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P spid="1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26105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73992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399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3091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002129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26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4400490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7401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73744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93809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123710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236369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26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P spid="14"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850676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7630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3134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895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29411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2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6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26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6" grpId="0" animBg="1"/>
      <p:bldP spid="1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8 November 2021</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7462050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6792695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7861099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34459496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8271917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2781735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66255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970061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4983429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55408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402686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8 November 2021</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7357960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204111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4"/>
            <a:ext cx="10515600" cy="338297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8567073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42803444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8000"/>
          </a:xfrm>
          <a:prstGeom prst="rect">
            <a:avLst/>
          </a:prstGeom>
        </p:spPr>
      </p:pic>
    </p:spTree>
    <p:extLst>
      <p:ext uri="{BB962C8B-B14F-4D97-AF65-F5344CB8AC3E}">
        <p14:creationId xmlns:p14="http://schemas.microsoft.com/office/powerpoint/2010/main" val="385597315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38938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1896987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8071071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6188854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9292844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189935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8 November 2021</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7999"/>
          </a:xfrm>
          <a:prstGeom prst="rect">
            <a:avLst/>
          </a:prstGeom>
        </p:spPr>
      </p:pic>
    </p:spTree>
    <p:extLst>
      <p:ext uri="{BB962C8B-B14F-4D97-AF65-F5344CB8AC3E}">
        <p14:creationId xmlns:p14="http://schemas.microsoft.com/office/powerpoint/2010/main" val="25882411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6886987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solidFill>
                  <a:schemeClr val="bg1"/>
                </a:solidFill>
                <a:latin typeface="Arial" panose="020B0604020202020204" pitchFamily="34" charset="0"/>
              </a:defRPr>
            </a:lvl1pPr>
            <a:lvl2pPr>
              <a:defRPr baseline="0">
                <a:solidFill>
                  <a:schemeClr val="bg1"/>
                </a:solidFill>
                <a:latin typeface="Arial" panose="020B0604020202020204" pitchFamily="34" charset="0"/>
              </a:defRPr>
            </a:lvl2pPr>
            <a:lvl3pPr>
              <a:defRPr baseline="0">
                <a:solidFill>
                  <a:schemeClr val="bg1"/>
                </a:solidFill>
                <a:latin typeface="Arial" panose="020B0604020202020204" pitchFamily="34" charset="0"/>
              </a:defRPr>
            </a:lvl3pPr>
            <a:lvl4pPr>
              <a:defRPr baseline="0">
                <a:solidFill>
                  <a:schemeClr val="bg1"/>
                </a:solidFill>
                <a:latin typeface="Arial" panose="020B0604020202020204" pitchFamily="34" charset="0"/>
              </a:defRPr>
            </a:lvl4pPr>
            <a:lvl5pPr>
              <a:defRPr baseline="0">
                <a:solidFill>
                  <a:schemeClr val="bg1"/>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0395155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54930032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8276210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38447210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6575498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8246911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07305467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64629130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10515600" cy="3382977"/>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171200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673151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23079709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7999"/>
          </a:xfrm>
          <a:prstGeom prst="rect">
            <a:avLst/>
          </a:prstGeom>
        </p:spPr>
      </p:pic>
    </p:spTree>
    <p:extLst>
      <p:ext uri="{BB962C8B-B14F-4D97-AF65-F5344CB8AC3E}">
        <p14:creationId xmlns:p14="http://schemas.microsoft.com/office/powerpoint/2010/main" val="14187062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21868838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239132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011005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02186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7155153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image" Target="../media/image5.png"/><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19" Type="http://schemas.openxmlformats.org/officeDocument/2006/relationships/theme" Target="../theme/theme10.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image" Target="../media/image9.png"/><Relationship Id="rId2" Type="http://schemas.openxmlformats.org/officeDocument/2006/relationships/slideLayout" Target="../slideLayouts/slideLayout21.xml"/><Relationship Id="rId16" Type="http://schemas.openxmlformats.org/officeDocument/2006/relationships/theme" Target="../theme/theme7.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image" Target="../media/image5.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image" Target="../media/image9.png"/><Relationship Id="rId2" Type="http://schemas.openxmlformats.org/officeDocument/2006/relationships/slideLayout" Target="../slideLayouts/slideLayout36.xml"/><Relationship Id="rId16" Type="http://schemas.openxmlformats.org/officeDocument/2006/relationships/theme" Target="../theme/theme8.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1.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theme" Target="../theme/theme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fld id="{8E469526-6E45-7F42-9A5B-A968FB10F2EF}" type="datetime3">
              <a:rPr lang="en-US" smtClean="0"/>
              <a:t>8 November 2021</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79D20-9926-6947-91A9-E826DAB4C488}" type="slidenum">
              <a:rPr lang="en-US" smtClean="0"/>
              <a:t>‹#›</a:t>
            </a:fld>
            <a:endParaRPr lang="en-US"/>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6"/>
          <a:stretch>
            <a:fillRect/>
          </a:stretch>
        </p:blipFill>
        <p:spPr>
          <a:xfrm>
            <a:off x="3332205" y="1500167"/>
            <a:ext cx="5527589" cy="2757394"/>
          </a:xfrm>
          <a:prstGeom prst="rect">
            <a:avLst/>
          </a:prstGeom>
        </p:spPr>
      </p:pic>
    </p:spTree>
    <p:extLst>
      <p:ext uri="{BB962C8B-B14F-4D97-AF65-F5344CB8AC3E}">
        <p14:creationId xmlns:p14="http://schemas.microsoft.com/office/powerpoint/2010/main" val="1954053638"/>
      </p:ext>
    </p:extLst>
  </p:cSld>
  <p:clrMap bg1="lt1" tx1="dk1" bg2="lt2" tx2="dk2" accent1="accent1" accent2="accent2" accent3="accent3" accent4="accent4" accent5="accent5" accent6="accent6" hlink="hlink" folHlink="folHlink"/>
  <p:sldLayoutIdLst>
    <p:sldLayoutId id="2147483925" r:id="rId1"/>
    <p:sldLayoutId id="2147483927" r:id="rId2"/>
    <p:sldLayoutId id="2147483926" r:id="rId3"/>
    <p:sldLayoutId id="2147484034" r:id="rId4"/>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291788443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4030" r:id="rId9"/>
    <p:sldLayoutId id="2147484031" r:id="rId10"/>
    <p:sldLayoutId id="2147484032" r:id="rId11"/>
    <p:sldLayoutId id="2147484033" r:id="rId12"/>
    <p:sldLayoutId id="2147483976" r:id="rId13"/>
    <p:sldLayoutId id="2147483978" r:id="rId14"/>
    <p:sldLayoutId id="2147483977" r:id="rId15"/>
    <p:sldLayoutId id="2147483979" r:id="rId16"/>
    <p:sldLayoutId id="2147483994" r:id="rId17"/>
    <p:sldLayoutId id="2147483995"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fld id="{8E469526-6E45-7F42-9A5B-A968FB10F2EF}" type="datetime3">
              <a:rPr lang="en-US" smtClean="0"/>
              <a:pPr/>
              <a:t>8 November 2021</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3"/>
          </a:xfrm>
          <a:prstGeom prst="rect">
            <a:avLst/>
          </a:prstGeom>
        </p:spPr>
      </p:pic>
    </p:spTree>
    <p:extLst>
      <p:ext uri="{BB962C8B-B14F-4D97-AF65-F5344CB8AC3E}">
        <p14:creationId xmlns:p14="http://schemas.microsoft.com/office/powerpoint/2010/main" val="143676122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24551211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A83C4E7C-85E8-C546-AFA4-9DEF64C257A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7" name="Picture 6">
            <a:extLst>
              <a:ext uri="{FF2B5EF4-FFF2-40B4-BE49-F238E27FC236}">
                <a16:creationId xmlns:a16="http://schemas.microsoft.com/office/drawing/2014/main" id="{0DD38910-B416-8247-A854-5A62E31E7A76}"/>
              </a:ext>
            </a:extLst>
          </p:cNvPr>
          <p:cNvPicPr>
            <a:picLocks noChangeAspect="1"/>
          </p:cNvPicPr>
          <p:nvPr userDrawn="1"/>
        </p:nvPicPr>
        <p:blipFill>
          <a:blip r:embed="rId6"/>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973259022"/>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4"/>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0710629"/>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3"/>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4939598"/>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18"/>
          <a:stretch>
            <a:fillRect/>
          </a:stretch>
        </p:blipFill>
        <p:spPr>
          <a:xfrm>
            <a:off x="10322845" y="5951413"/>
            <a:ext cx="1660433" cy="828294"/>
          </a:xfrm>
          <a:prstGeom prst="rect">
            <a:avLst/>
          </a:prstGeom>
        </p:spPr>
      </p:pic>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tx1"/>
                </a:solidFill>
                <a:latin typeface="Arial Narrow" panose="020B0606020202030204" pitchFamily="34" charset="0"/>
              </a:rPr>
              <a:t>IN THIS PRESENTATION:</a:t>
            </a:r>
          </a:p>
        </p:txBody>
      </p:sp>
    </p:spTree>
    <p:extLst>
      <p:ext uri="{BB962C8B-B14F-4D97-AF65-F5344CB8AC3E}">
        <p14:creationId xmlns:p14="http://schemas.microsoft.com/office/powerpoint/2010/main" val="2144230243"/>
      </p:ext>
    </p:extLst>
  </p:cSld>
  <p:clrMap bg1="lt1" tx1="dk1" bg2="lt2" tx2="dk2" accent1="accent1" accent2="accent2" accent3="accent3" accent4="accent4" accent5="accent5" accent6="accent6" hlink="hlink" folHlink="folHlink"/>
  <p:sldLayoutIdLst>
    <p:sldLayoutId id="2147483997" r:id="rId1"/>
    <p:sldLayoutId id="2147483996" r:id="rId2"/>
    <p:sldLayoutId id="2147483941" r:id="rId3"/>
    <p:sldLayoutId id="2147483998" r:id="rId4"/>
    <p:sldLayoutId id="2147483999" r:id="rId5"/>
    <p:sldLayoutId id="2147484005" r:id="rId6"/>
    <p:sldLayoutId id="2147484006" r:id="rId7"/>
    <p:sldLayoutId id="2147484007" r:id="rId8"/>
    <p:sldLayoutId id="2147484008" r:id="rId9"/>
    <p:sldLayoutId id="2147484009" r:id="rId10"/>
    <p:sldLayoutId id="2147484000" r:id="rId11"/>
    <p:sldLayoutId id="2147484001" r:id="rId12"/>
    <p:sldLayoutId id="2147483943" r:id="rId13"/>
    <p:sldLayoutId id="2147484003" r:id="rId14"/>
    <p:sldLayoutId id="214748400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bg1"/>
                </a:solidFill>
                <a:latin typeface="Arial Narrow" panose="020B0606020202030204" pitchFamily="34" charset="0"/>
              </a:rPr>
              <a:t>IN THIS PRESENTATION:</a:t>
            </a:r>
          </a:p>
        </p:txBody>
      </p:sp>
      <p:pic>
        <p:nvPicPr>
          <p:cNvPr id="9" name="Picture 8">
            <a:extLst>
              <a:ext uri="{FF2B5EF4-FFF2-40B4-BE49-F238E27FC236}">
                <a16:creationId xmlns:a16="http://schemas.microsoft.com/office/drawing/2014/main" id="{6BF6086C-BC35-BD4D-81A5-01F0120211CF}"/>
              </a:ext>
            </a:extLst>
          </p:cNvPr>
          <p:cNvPicPr>
            <a:picLocks noChangeAspect="1"/>
          </p:cNvPicPr>
          <p:nvPr userDrawn="1"/>
        </p:nvPicPr>
        <p:blipFill>
          <a:blip r:embed="rId18"/>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60955441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478501032"/>
      </p:ext>
    </p:extLst>
  </p:cSld>
  <p:clrMap bg1="lt1" tx1="dk1" bg2="lt2" tx2="dk2" accent1="accent1" accent2="accent2" accent3="accent3" accent4="accent4" accent5="accent5" accent6="accent6" hlink="hlink" folHlink="folHlink"/>
  <p:sldLayoutIdLst>
    <p:sldLayoutId id="2147483950" r:id="rId1"/>
    <p:sldLayoutId id="2147483962" r:id="rId2"/>
    <p:sldLayoutId id="2147483961" r:id="rId3"/>
    <p:sldLayoutId id="2147483951" r:id="rId4"/>
    <p:sldLayoutId id="2147483953" r:id="rId5"/>
    <p:sldLayoutId id="2147483963" r:id="rId6"/>
    <p:sldLayoutId id="2147483964" r:id="rId7"/>
    <p:sldLayoutId id="2147483954" r:id="rId8"/>
    <p:sldLayoutId id="2147484026" r:id="rId9"/>
    <p:sldLayoutId id="2147484027" r:id="rId10"/>
    <p:sldLayoutId id="2147484028" r:id="rId11"/>
    <p:sldLayoutId id="2147484029" r:id="rId12"/>
    <p:sldLayoutId id="2147483955" r:id="rId13"/>
    <p:sldLayoutId id="2147483966" r:id="rId14"/>
    <p:sldLayoutId id="2147483965" r:id="rId15"/>
    <p:sldLayoutId id="2147483956" r:id="rId16"/>
    <p:sldLayoutId id="2147483992" r:id="rId17"/>
    <p:sldLayoutId id="2147483993"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D41297-4D52-634F-9DC1-43554B59C8D4}"/>
              </a:ext>
            </a:extLst>
          </p:cNvPr>
          <p:cNvSpPr>
            <a:spLocks noGrp="1"/>
          </p:cNvSpPr>
          <p:nvPr>
            <p:ph type="title"/>
          </p:nvPr>
        </p:nvSpPr>
        <p:spPr/>
        <p:txBody>
          <a:bodyPr/>
          <a:lstStyle/>
          <a:p>
            <a:r>
              <a:rPr lang="en-US" dirty="0"/>
              <a:t>Bonus assignment AI&amp;CS MOD6 TCS/BIT</a:t>
            </a:r>
          </a:p>
        </p:txBody>
      </p:sp>
      <p:sp>
        <p:nvSpPr>
          <p:cNvPr id="7" name="Text Placeholder 6">
            <a:extLst>
              <a:ext uri="{FF2B5EF4-FFF2-40B4-BE49-F238E27FC236}">
                <a16:creationId xmlns:a16="http://schemas.microsoft.com/office/drawing/2014/main" id="{6C40AC4E-90A6-EF4F-BFD0-47B90AF0481A}"/>
              </a:ext>
            </a:extLst>
          </p:cNvPr>
          <p:cNvSpPr>
            <a:spLocks noGrp="1"/>
          </p:cNvSpPr>
          <p:nvPr>
            <p:ph type="body" sz="quarter" idx="14"/>
          </p:nvPr>
        </p:nvSpPr>
        <p:spPr/>
        <p:txBody>
          <a:bodyPr/>
          <a:lstStyle/>
          <a:p>
            <a:r>
              <a:rPr lang="en-US"/>
              <a:t>Human-Media Interaction</a:t>
            </a:r>
          </a:p>
        </p:txBody>
      </p:sp>
      <p:sp>
        <p:nvSpPr>
          <p:cNvPr id="8" name="Date Placeholder 7">
            <a:extLst>
              <a:ext uri="{FF2B5EF4-FFF2-40B4-BE49-F238E27FC236}">
                <a16:creationId xmlns:a16="http://schemas.microsoft.com/office/drawing/2014/main" id="{4CB24D30-9910-944C-A39F-D9B2FE03E03E}"/>
              </a:ext>
            </a:extLst>
          </p:cNvPr>
          <p:cNvSpPr>
            <a:spLocks noGrp="1"/>
          </p:cNvSpPr>
          <p:nvPr>
            <p:ph type="dt" sz="half" idx="10"/>
          </p:nvPr>
        </p:nvSpPr>
        <p:spPr/>
        <p:txBody>
          <a:bodyPr/>
          <a:lstStyle/>
          <a:p>
            <a:fld id="{F534D22E-5DEA-4347-9595-81CE0356CA35}" type="datetime3">
              <a:rPr lang="en-US" smtClean="0"/>
              <a:t>8 November 2021</a:t>
            </a:fld>
            <a:endParaRPr lang="en-US" dirty="0"/>
          </a:p>
        </p:txBody>
      </p:sp>
      <p:sp>
        <p:nvSpPr>
          <p:cNvPr id="10" name="Slide Number Placeholder 9">
            <a:extLst>
              <a:ext uri="{FF2B5EF4-FFF2-40B4-BE49-F238E27FC236}">
                <a16:creationId xmlns:a16="http://schemas.microsoft.com/office/drawing/2014/main" id="{1DB31EFA-8524-A74F-80AA-BB142176E0AA}"/>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Tree>
    <p:extLst>
      <p:ext uri="{BB962C8B-B14F-4D97-AF65-F5344CB8AC3E}">
        <p14:creationId xmlns:p14="http://schemas.microsoft.com/office/powerpoint/2010/main" val="489901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3. Machine Learning (week 4-5)</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10</a:t>
            </a:fld>
            <a:endParaRPr lang="en-US" dirty="0"/>
          </a:p>
        </p:txBody>
      </p:sp>
      <p:sp>
        <p:nvSpPr>
          <p:cNvPr id="7" name="Content Placeholder 2">
            <a:extLst>
              <a:ext uri="{FF2B5EF4-FFF2-40B4-BE49-F238E27FC236}">
                <a16:creationId xmlns:a16="http://schemas.microsoft.com/office/drawing/2014/main" id="{CA45F33C-B66B-084B-A65B-A425F5BF3D9D}"/>
              </a:ext>
            </a:extLst>
          </p:cNvPr>
          <p:cNvSpPr>
            <a:spLocks noGrp="1"/>
          </p:cNvSpPr>
          <p:nvPr>
            <p:ph sz="half" idx="1"/>
          </p:nvPr>
        </p:nvSpPr>
        <p:spPr>
          <a:xfrm>
            <a:off x="1265583" y="1825625"/>
            <a:ext cx="10515600" cy="4760842"/>
          </a:xfrm>
        </p:spPr>
        <p:txBody>
          <a:bodyPr/>
          <a:lstStyle/>
          <a:p>
            <a:r>
              <a:rPr lang="nl-NL" sz="2400" dirty="0"/>
              <a:t>Component name: </a:t>
            </a:r>
          </a:p>
          <a:p>
            <a:r>
              <a:rPr lang="nl-NL" sz="2400" dirty="0"/>
              <a:t>Input:</a:t>
            </a:r>
          </a:p>
          <a:p>
            <a:r>
              <a:rPr lang="nl-NL" sz="2400" dirty="0"/>
              <a:t>Output:</a:t>
            </a:r>
          </a:p>
          <a:p>
            <a:r>
              <a:rPr lang="nl-NL" sz="2400" dirty="0"/>
              <a:t>Type of AI </a:t>
            </a:r>
            <a:r>
              <a:rPr lang="nl-NL" sz="2400" dirty="0" err="1"/>
              <a:t>technique</a:t>
            </a:r>
            <a:r>
              <a:rPr lang="nl-NL" sz="2400" dirty="0"/>
              <a:t> </a:t>
            </a:r>
            <a:r>
              <a:rPr lang="nl-NL" sz="2400" dirty="0" err="1"/>
              <a:t>used</a:t>
            </a:r>
            <a:r>
              <a:rPr lang="nl-NL" sz="2400" dirty="0"/>
              <a:t>:</a:t>
            </a:r>
          </a:p>
          <a:p>
            <a:r>
              <a:rPr lang="nl-NL" sz="2400" dirty="0" err="1"/>
              <a:t>Description</a:t>
            </a:r>
            <a:r>
              <a:rPr lang="nl-NL" sz="2400" dirty="0"/>
              <a:t> of </a:t>
            </a:r>
            <a:r>
              <a:rPr lang="nl-NL" sz="2400" dirty="0" err="1"/>
              <a:t>functionality</a:t>
            </a:r>
            <a:r>
              <a:rPr lang="nl-NL" sz="2400" dirty="0"/>
              <a:t>:</a:t>
            </a:r>
          </a:p>
        </p:txBody>
      </p:sp>
    </p:spTree>
    <p:extLst>
      <p:ext uri="{BB962C8B-B14F-4D97-AF65-F5344CB8AC3E}">
        <p14:creationId xmlns:p14="http://schemas.microsoft.com/office/powerpoint/2010/main" val="2755037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4. Cybersecurity (week 6)</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11</a:t>
            </a:fld>
            <a:endParaRPr lang="en-US" dirty="0"/>
          </a:p>
        </p:txBody>
      </p:sp>
      <p:sp>
        <p:nvSpPr>
          <p:cNvPr id="7" name="Content Placeholder 2">
            <a:extLst>
              <a:ext uri="{FF2B5EF4-FFF2-40B4-BE49-F238E27FC236}">
                <a16:creationId xmlns:a16="http://schemas.microsoft.com/office/drawing/2014/main" id="{6B82F1F5-8759-7E41-96D5-EE549109E548}"/>
              </a:ext>
            </a:extLst>
          </p:cNvPr>
          <p:cNvSpPr>
            <a:spLocks noGrp="1"/>
          </p:cNvSpPr>
          <p:nvPr>
            <p:ph sz="half" idx="1"/>
          </p:nvPr>
        </p:nvSpPr>
        <p:spPr>
          <a:xfrm>
            <a:off x="1265583" y="1825625"/>
            <a:ext cx="10515600" cy="4760842"/>
          </a:xfrm>
        </p:spPr>
        <p:txBody>
          <a:bodyPr/>
          <a:lstStyle/>
          <a:p>
            <a:r>
              <a:rPr lang="nl-NL" sz="2400" dirty="0"/>
              <a:t>Component name: </a:t>
            </a:r>
          </a:p>
          <a:p>
            <a:r>
              <a:rPr lang="nl-NL" sz="2400" dirty="0"/>
              <a:t>Input:</a:t>
            </a:r>
          </a:p>
          <a:p>
            <a:r>
              <a:rPr lang="nl-NL" sz="2400" dirty="0"/>
              <a:t>Output:</a:t>
            </a:r>
          </a:p>
          <a:p>
            <a:r>
              <a:rPr lang="nl-NL" sz="2400" dirty="0"/>
              <a:t>Type of AI </a:t>
            </a:r>
            <a:r>
              <a:rPr lang="nl-NL" sz="2400" dirty="0" err="1"/>
              <a:t>technique</a:t>
            </a:r>
            <a:r>
              <a:rPr lang="nl-NL" sz="2400" dirty="0"/>
              <a:t> </a:t>
            </a:r>
            <a:r>
              <a:rPr lang="nl-NL" sz="2400" dirty="0" err="1"/>
              <a:t>used</a:t>
            </a:r>
            <a:r>
              <a:rPr lang="nl-NL" sz="2400" dirty="0"/>
              <a:t>:</a:t>
            </a:r>
          </a:p>
          <a:p>
            <a:r>
              <a:rPr lang="nl-NL" sz="2400" dirty="0" err="1"/>
              <a:t>Description</a:t>
            </a:r>
            <a:r>
              <a:rPr lang="nl-NL" sz="2400" dirty="0"/>
              <a:t> of </a:t>
            </a:r>
            <a:r>
              <a:rPr lang="nl-NL" sz="2400" dirty="0" err="1"/>
              <a:t>functionality</a:t>
            </a:r>
            <a:r>
              <a:rPr lang="nl-NL" sz="2400" dirty="0"/>
              <a:t>:</a:t>
            </a:r>
          </a:p>
        </p:txBody>
      </p:sp>
    </p:spTree>
    <p:extLst>
      <p:ext uri="{BB962C8B-B14F-4D97-AF65-F5344CB8AC3E}">
        <p14:creationId xmlns:p14="http://schemas.microsoft.com/office/powerpoint/2010/main" val="3906775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12</a:t>
            </a:fld>
            <a:endParaRPr lang="en-US" dirty="0"/>
          </a:p>
        </p:txBody>
      </p:sp>
      <p:sp>
        <p:nvSpPr>
          <p:cNvPr id="2" name="Title 1">
            <a:extLst>
              <a:ext uri="{FF2B5EF4-FFF2-40B4-BE49-F238E27FC236}">
                <a16:creationId xmlns:a16="http://schemas.microsoft.com/office/drawing/2014/main" id="{E5391CD2-3C37-5B4B-BAAA-9AA281B72C61}"/>
              </a:ext>
            </a:extLst>
          </p:cNvPr>
          <p:cNvSpPr>
            <a:spLocks noGrp="1"/>
          </p:cNvSpPr>
          <p:nvPr>
            <p:ph type="title" idx="4294967295"/>
          </p:nvPr>
        </p:nvSpPr>
        <p:spPr>
          <a:xfrm>
            <a:off x="1643062" y="0"/>
            <a:ext cx="10515600" cy="1325563"/>
          </a:xfrm>
          <a:prstGeom prst="rect">
            <a:avLst/>
          </a:prstGeom>
        </p:spPr>
        <p:txBody>
          <a:bodyPr/>
          <a:lstStyle/>
          <a:p>
            <a:r>
              <a:rPr lang="en-NL" dirty="0"/>
              <a:t>Intelligent Assistant Architecture</a:t>
            </a:r>
          </a:p>
        </p:txBody>
      </p:sp>
      <p:sp>
        <p:nvSpPr>
          <p:cNvPr id="7" name="Rounded Rectangle 6">
            <a:extLst>
              <a:ext uri="{FF2B5EF4-FFF2-40B4-BE49-F238E27FC236}">
                <a16:creationId xmlns:a16="http://schemas.microsoft.com/office/drawing/2014/main" id="{9ECF1EA0-517E-A742-AFA3-166F3A8D1072}"/>
              </a:ext>
            </a:extLst>
          </p:cNvPr>
          <p:cNvSpPr/>
          <p:nvPr/>
        </p:nvSpPr>
        <p:spPr>
          <a:xfrm>
            <a:off x="3660502" y="1268760"/>
            <a:ext cx="8268146" cy="4608512"/>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8" name="Oval 7">
            <a:extLst>
              <a:ext uri="{FF2B5EF4-FFF2-40B4-BE49-F238E27FC236}">
                <a16:creationId xmlns:a16="http://schemas.microsoft.com/office/drawing/2014/main" id="{55658C52-F005-9948-B3E5-5D9686680F7A}"/>
              </a:ext>
            </a:extLst>
          </p:cNvPr>
          <p:cNvSpPr/>
          <p:nvPr/>
        </p:nvSpPr>
        <p:spPr>
          <a:xfrm>
            <a:off x="960984" y="2914824"/>
            <a:ext cx="836984" cy="6581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 name="Trapezium 8">
            <a:extLst>
              <a:ext uri="{FF2B5EF4-FFF2-40B4-BE49-F238E27FC236}">
                <a16:creationId xmlns:a16="http://schemas.microsoft.com/office/drawing/2014/main" id="{97098CAF-D208-3444-AE08-38FC3131EC1C}"/>
              </a:ext>
            </a:extLst>
          </p:cNvPr>
          <p:cNvSpPr/>
          <p:nvPr/>
        </p:nvSpPr>
        <p:spPr>
          <a:xfrm>
            <a:off x="839416" y="3555305"/>
            <a:ext cx="1080120" cy="1224136"/>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TextBox 9">
            <a:extLst>
              <a:ext uri="{FF2B5EF4-FFF2-40B4-BE49-F238E27FC236}">
                <a16:creationId xmlns:a16="http://schemas.microsoft.com/office/drawing/2014/main" id="{929393F6-0E6B-6B49-9F1E-091F36B188C2}"/>
              </a:ext>
            </a:extLst>
          </p:cNvPr>
          <p:cNvSpPr txBox="1"/>
          <p:nvPr/>
        </p:nvSpPr>
        <p:spPr>
          <a:xfrm>
            <a:off x="695400" y="4725144"/>
            <a:ext cx="1368152" cy="461665"/>
          </a:xfrm>
          <a:prstGeom prst="rect">
            <a:avLst/>
          </a:prstGeom>
          <a:noFill/>
        </p:spPr>
        <p:txBody>
          <a:bodyPr wrap="square" rtlCol="0">
            <a:spAutoFit/>
          </a:bodyPr>
          <a:lstStyle/>
          <a:p>
            <a:pPr algn="ctr"/>
            <a:r>
              <a:rPr lang="en-NL" sz="2400" dirty="0"/>
              <a:t>user</a:t>
            </a:r>
          </a:p>
        </p:txBody>
      </p:sp>
      <p:cxnSp>
        <p:nvCxnSpPr>
          <p:cNvPr id="20" name="Straight Arrow Connector 19">
            <a:extLst>
              <a:ext uri="{FF2B5EF4-FFF2-40B4-BE49-F238E27FC236}">
                <a16:creationId xmlns:a16="http://schemas.microsoft.com/office/drawing/2014/main" id="{E68678C4-706F-6D4D-BDFE-67BC1755E1E0}"/>
              </a:ext>
            </a:extLst>
          </p:cNvPr>
          <p:cNvCxnSpPr/>
          <p:nvPr/>
        </p:nvCxnSpPr>
        <p:spPr>
          <a:xfrm>
            <a:off x="2279576" y="3573016"/>
            <a:ext cx="108012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1232235-23D6-904F-A721-3D6D5EF03EF9}"/>
              </a:ext>
            </a:extLst>
          </p:cNvPr>
          <p:cNvCxnSpPr>
            <a:cxnSpLocks/>
          </p:cNvCxnSpPr>
          <p:nvPr/>
        </p:nvCxnSpPr>
        <p:spPr>
          <a:xfrm flipH="1">
            <a:off x="2207568" y="4365104"/>
            <a:ext cx="108012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CC300C3-03DA-AC41-9EE9-8ECA1EBE0AFC}"/>
              </a:ext>
            </a:extLst>
          </p:cNvPr>
          <p:cNvSpPr txBox="1"/>
          <p:nvPr/>
        </p:nvSpPr>
        <p:spPr>
          <a:xfrm>
            <a:off x="3827760" y="2274838"/>
            <a:ext cx="7991672" cy="2308324"/>
          </a:xfrm>
          <a:prstGeom prst="rect">
            <a:avLst/>
          </a:prstGeom>
          <a:noFill/>
        </p:spPr>
        <p:txBody>
          <a:bodyPr wrap="square" rtlCol="0">
            <a:spAutoFit/>
          </a:bodyPr>
          <a:lstStyle/>
          <a:p>
            <a:r>
              <a:rPr lang="en-GB" dirty="0"/>
              <a:t>D</a:t>
            </a:r>
            <a:r>
              <a:rPr lang="en-NL" dirty="0"/>
              <a:t>raw on this slide each of the AI components you have identified on the previous four slides, as well as their inputs and outputs and any relevant connections between them and with the user or other elements in the environment or system architecture. The architecture does not have to be complete, in the sense that you can focus on the AI components and you can assume existence of any additional needed elements. The latter do not have to be specified. You can take a look at Chapter 2 of Russell &amp; Norvig for examples of agent architectures.</a:t>
            </a:r>
          </a:p>
        </p:txBody>
      </p:sp>
      <p:sp>
        <p:nvSpPr>
          <p:cNvPr id="26" name="TextBox 25">
            <a:extLst>
              <a:ext uri="{FF2B5EF4-FFF2-40B4-BE49-F238E27FC236}">
                <a16:creationId xmlns:a16="http://schemas.microsoft.com/office/drawing/2014/main" id="{83CFE0D4-BD97-1349-9A78-B7C9D6490B18}"/>
              </a:ext>
            </a:extLst>
          </p:cNvPr>
          <p:cNvSpPr txBox="1"/>
          <p:nvPr/>
        </p:nvSpPr>
        <p:spPr>
          <a:xfrm>
            <a:off x="6384032" y="5847655"/>
            <a:ext cx="3096344" cy="461665"/>
          </a:xfrm>
          <a:prstGeom prst="rect">
            <a:avLst/>
          </a:prstGeom>
          <a:noFill/>
        </p:spPr>
        <p:txBody>
          <a:bodyPr wrap="square" rtlCol="0">
            <a:spAutoFit/>
          </a:bodyPr>
          <a:lstStyle/>
          <a:p>
            <a:r>
              <a:rPr lang="en-GB" sz="2400" dirty="0"/>
              <a:t>I</a:t>
            </a:r>
            <a:r>
              <a:rPr lang="en-NL" sz="2400" dirty="0"/>
              <a:t>ntelligent Assistant</a:t>
            </a:r>
          </a:p>
        </p:txBody>
      </p:sp>
    </p:spTree>
    <p:extLst>
      <p:ext uri="{BB962C8B-B14F-4D97-AF65-F5344CB8AC3E}">
        <p14:creationId xmlns:p14="http://schemas.microsoft.com/office/powerpoint/2010/main" val="3295229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References</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a:xfrm>
            <a:off x="1265583" y="1825625"/>
            <a:ext cx="10515600" cy="4760842"/>
          </a:xfrm>
        </p:spPr>
        <p:txBody>
          <a:bodyPr/>
          <a:lstStyle/>
          <a:p>
            <a:pPr marL="0" indent="0">
              <a:buNone/>
            </a:pPr>
            <a:r>
              <a:rPr lang="nl-NL" dirty="0" err="1"/>
              <a:t>Please</a:t>
            </a:r>
            <a:r>
              <a:rPr lang="nl-NL" dirty="0"/>
              <a:t> </a:t>
            </a:r>
            <a:r>
              <a:rPr lang="nl-NL" dirty="0" err="1"/>
              <a:t>provide</a:t>
            </a:r>
            <a:r>
              <a:rPr lang="nl-NL" dirty="0"/>
              <a:t> a relevant </a:t>
            </a:r>
            <a:r>
              <a:rPr lang="nl-NL" dirty="0" err="1"/>
              <a:t>scientific</a:t>
            </a:r>
            <a:r>
              <a:rPr lang="nl-NL" dirty="0"/>
              <a:t> </a:t>
            </a:r>
            <a:r>
              <a:rPr lang="nl-NL" dirty="0" err="1"/>
              <a:t>reference</a:t>
            </a:r>
            <a:r>
              <a:rPr lang="nl-NL" dirty="0"/>
              <a:t> </a:t>
            </a:r>
            <a:r>
              <a:rPr lang="nl-NL" sz="2800" dirty="0" err="1"/>
              <a:t>that</a:t>
            </a:r>
            <a:r>
              <a:rPr lang="nl-NL" sz="2800" dirty="0"/>
              <a:t> </a:t>
            </a:r>
            <a:r>
              <a:rPr lang="nl-NL" sz="2800" dirty="0" err="1"/>
              <a:t>motivates</a:t>
            </a:r>
            <a:r>
              <a:rPr lang="nl-NL" sz="2800" dirty="0"/>
              <a:t> </a:t>
            </a:r>
            <a:r>
              <a:rPr lang="nl-NL" sz="2800" dirty="0" err="1"/>
              <a:t>the</a:t>
            </a:r>
            <a:r>
              <a:rPr lang="nl-NL" sz="2800" dirty="0"/>
              <a:t> </a:t>
            </a:r>
            <a:r>
              <a:rPr lang="nl-NL" sz="2800" dirty="0" err="1"/>
              <a:t>choice</a:t>
            </a:r>
            <a:r>
              <a:rPr lang="nl-NL" sz="2800" dirty="0"/>
              <a:t> of AI </a:t>
            </a:r>
            <a:r>
              <a:rPr lang="nl-NL" sz="2800" dirty="0" err="1"/>
              <a:t>technique</a:t>
            </a:r>
            <a:r>
              <a:rPr lang="nl-NL" sz="2800" dirty="0"/>
              <a:t> </a:t>
            </a:r>
            <a:r>
              <a:rPr lang="nl-NL" sz="2800" dirty="0" err="1"/>
              <a:t>for</a:t>
            </a:r>
            <a:r>
              <a:rPr lang="nl-NL" sz="2800" dirty="0"/>
              <a:t> </a:t>
            </a:r>
            <a:r>
              <a:rPr lang="nl-NL" sz="2800" dirty="0" err="1"/>
              <a:t>the</a:t>
            </a:r>
            <a:r>
              <a:rPr lang="nl-NL" sz="2800" dirty="0"/>
              <a:t> </a:t>
            </a:r>
            <a:r>
              <a:rPr lang="nl-NL" sz="2800" dirty="0" err="1"/>
              <a:t>respective</a:t>
            </a:r>
            <a:r>
              <a:rPr lang="nl-NL" sz="2800" dirty="0"/>
              <a:t> </a:t>
            </a:r>
            <a:r>
              <a:rPr lang="nl-NL" sz="2800" dirty="0" err="1"/>
              <a:t>functionality</a:t>
            </a:r>
            <a:r>
              <a:rPr lang="nl-NL" sz="2800" dirty="0"/>
              <a:t>, </a:t>
            </a:r>
            <a:r>
              <a:rPr lang="nl-NL" sz="2800" dirty="0" err="1"/>
              <a:t>for</a:t>
            </a:r>
            <a:r>
              <a:rPr lang="nl-NL" sz="2800" dirty="0"/>
              <a:t> </a:t>
            </a:r>
            <a:r>
              <a:rPr lang="nl-NL" sz="2800" dirty="0" err="1"/>
              <a:t>each</a:t>
            </a:r>
            <a:r>
              <a:rPr lang="nl-NL" sz="2800" dirty="0"/>
              <a:t> of </a:t>
            </a:r>
            <a:r>
              <a:rPr lang="nl-NL" sz="2800" dirty="0" err="1"/>
              <a:t>the</a:t>
            </a:r>
            <a:r>
              <a:rPr lang="nl-NL" sz="2800" dirty="0"/>
              <a:t> </a:t>
            </a:r>
            <a:r>
              <a:rPr lang="nl-NL" sz="2800" dirty="0" err="1"/>
              <a:t>four</a:t>
            </a:r>
            <a:r>
              <a:rPr lang="nl-NL" sz="2800" dirty="0"/>
              <a:t> </a:t>
            </a:r>
            <a:r>
              <a:rPr lang="nl-NL" sz="2800" dirty="0" err="1"/>
              <a:t>components</a:t>
            </a:r>
            <a:r>
              <a:rPr lang="nl-NL" sz="2800" dirty="0"/>
              <a:t> </a:t>
            </a:r>
            <a:r>
              <a:rPr lang="nl-NL" sz="2800" dirty="0" err="1"/>
              <a:t>discussed</a:t>
            </a:r>
            <a:r>
              <a:rPr lang="nl-NL" sz="2800" dirty="0"/>
              <a:t> on </a:t>
            </a:r>
            <a:r>
              <a:rPr lang="nl-NL" sz="2800" dirty="0" err="1"/>
              <a:t>the</a:t>
            </a:r>
            <a:r>
              <a:rPr lang="nl-NL" sz="2800" dirty="0"/>
              <a:t> </a:t>
            </a:r>
            <a:r>
              <a:rPr lang="nl-NL" sz="2800" dirty="0" err="1"/>
              <a:t>previous</a:t>
            </a:r>
            <a:r>
              <a:rPr lang="nl-NL" sz="2800" dirty="0"/>
              <a:t> slides. </a:t>
            </a:r>
          </a:p>
          <a:p>
            <a:pPr marL="0" indent="0">
              <a:buNone/>
            </a:pPr>
            <a:r>
              <a:rPr lang="nl-NL" dirty="0"/>
              <a:t>  </a:t>
            </a:r>
          </a:p>
          <a:p>
            <a:pPr marL="514350" indent="-514350">
              <a:buFont typeface="+mj-lt"/>
              <a:buAutoNum type="arabicPeriod"/>
            </a:pPr>
            <a:r>
              <a:rPr lang="nl-NL" dirty="0"/>
              <a:t>:</a:t>
            </a:r>
          </a:p>
          <a:p>
            <a:pPr marL="514350" indent="-514350">
              <a:buFont typeface="+mj-lt"/>
              <a:buAutoNum type="arabicPeriod"/>
            </a:pPr>
            <a:r>
              <a:rPr lang="nl-NL" dirty="0"/>
              <a:t>:</a:t>
            </a:r>
          </a:p>
          <a:p>
            <a:pPr marL="514350" indent="-514350">
              <a:buFont typeface="+mj-lt"/>
              <a:buAutoNum type="arabicPeriod"/>
            </a:pPr>
            <a:r>
              <a:rPr lang="nl-NL" dirty="0"/>
              <a:t>:</a:t>
            </a:r>
          </a:p>
          <a:p>
            <a:pPr marL="514350" indent="-514350">
              <a:buFont typeface="+mj-lt"/>
              <a:buAutoNum type="arabicPeriod"/>
            </a:pPr>
            <a:r>
              <a:rPr lang="nl-NL" dirty="0"/>
              <a:t>:</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13</a:t>
            </a:fld>
            <a:endParaRPr lang="en-US" dirty="0"/>
          </a:p>
        </p:txBody>
      </p:sp>
    </p:spTree>
    <p:extLst>
      <p:ext uri="{BB962C8B-B14F-4D97-AF65-F5344CB8AC3E}">
        <p14:creationId xmlns:p14="http://schemas.microsoft.com/office/powerpoint/2010/main" val="2428888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Group and Names</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p:txBody>
          <a:bodyPr/>
          <a:lstStyle/>
          <a:p>
            <a:r>
              <a:rPr lang="nl-NL" dirty="0"/>
              <a:t>Group </a:t>
            </a:r>
            <a:r>
              <a:rPr lang="nl-NL" dirty="0" err="1"/>
              <a:t>number</a:t>
            </a:r>
            <a:r>
              <a:rPr lang="nl-NL" dirty="0"/>
              <a:t>:</a:t>
            </a:r>
          </a:p>
          <a:p>
            <a:r>
              <a:rPr lang="nl-NL" dirty="0"/>
              <a:t>Student 1</a:t>
            </a:r>
          </a:p>
          <a:p>
            <a:pPr lvl="1"/>
            <a:r>
              <a:rPr lang="nl-NL" dirty="0"/>
              <a:t>Name:</a:t>
            </a:r>
          </a:p>
          <a:p>
            <a:pPr lvl="1"/>
            <a:r>
              <a:rPr lang="nl-NL" dirty="0"/>
              <a:t>Student </a:t>
            </a:r>
            <a:r>
              <a:rPr lang="nl-NL" dirty="0" err="1"/>
              <a:t>number</a:t>
            </a:r>
            <a:r>
              <a:rPr lang="nl-NL" dirty="0"/>
              <a:t>:</a:t>
            </a:r>
          </a:p>
          <a:p>
            <a:r>
              <a:rPr lang="nl-NL" dirty="0"/>
              <a:t>Student 2</a:t>
            </a:r>
          </a:p>
          <a:p>
            <a:pPr lvl="1"/>
            <a:r>
              <a:rPr lang="nl-NL" dirty="0"/>
              <a:t>Name:</a:t>
            </a:r>
          </a:p>
          <a:p>
            <a:pPr lvl="1"/>
            <a:r>
              <a:rPr lang="nl-NL" dirty="0"/>
              <a:t>Student </a:t>
            </a:r>
            <a:r>
              <a:rPr lang="nl-NL" dirty="0" err="1"/>
              <a:t>number</a:t>
            </a:r>
            <a:r>
              <a:rPr lang="nl-NL" dirty="0"/>
              <a:t>:</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2</a:t>
            </a:fld>
            <a:endParaRPr lang="en-US" dirty="0"/>
          </a:p>
        </p:txBody>
      </p:sp>
    </p:spTree>
    <p:extLst>
      <p:ext uri="{BB962C8B-B14F-4D97-AF65-F5344CB8AC3E}">
        <p14:creationId xmlns:p14="http://schemas.microsoft.com/office/powerpoint/2010/main" val="4056055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Assignment</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a:xfrm>
            <a:off x="1265583" y="1124744"/>
            <a:ext cx="10515600" cy="5368131"/>
          </a:xfrm>
        </p:spPr>
        <p:txBody>
          <a:bodyPr/>
          <a:lstStyle/>
          <a:p>
            <a:pPr marL="0" indent="0">
              <a:buNone/>
            </a:pPr>
            <a:r>
              <a:rPr lang="en-NL" sz="2400" dirty="0"/>
              <a:t>In this assignment you will design a high-level architecture for an intelligent assistant agent that should support people in the context of </a:t>
            </a:r>
            <a:r>
              <a:rPr lang="en-GB" sz="2400" dirty="0"/>
              <a:t>eating, skills training (sports, language) or sustainability (energy or waste)</a:t>
            </a:r>
            <a:r>
              <a:rPr lang="en-NL" sz="2400" dirty="0"/>
              <a:t>. Choose a use case where the agent also needs to communicate or send data over a network. The architecture should make use of different kinds of AI techniques as discussed throughout the course. The purpose of the assignment is to ask you to reflect on the types of problems that can be addressed with the various AI techniques, and think about how they may complement each other in the context of a concrete use case. The type of intelligent assistant that you focus on can be the same as for your HCI project, but it does not have to be.</a:t>
            </a:r>
          </a:p>
          <a:p>
            <a:pPr marL="0" indent="0">
              <a:buNone/>
            </a:pPr>
            <a:r>
              <a:rPr lang="en-NL" sz="2400" dirty="0"/>
              <a:t>It is recommended that you work on this assignment </a:t>
            </a:r>
            <a:r>
              <a:rPr lang="en-NL" sz="2400" b="1" dirty="0"/>
              <a:t>throughout the course</a:t>
            </a:r>
            <a:r>
              <a:rPr lang="en-NL" sz="2400" dirty="0"/>
              <a:t>, and revisit it each time a new technique is introduced; both for distributing the workload and for enhancing the learning outcome. </a:t>
            </a:r>
            <a:r>
              <a:rPr lang="en-NL" sz="2400" b="1" dirty="0"/>
              <a:t>Do not wait until week 6!</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3</a:t>
            </a:fld>
            <a:endParaRPr lang="en-US" dirty="0"/>
          </a:p>
        </p:txBody>
      </p:sp>
    </p:spTree>
    <p:extLst>
      <p:ext uri="{BB962C8B-B14F-4D97-AF65-F5344CB8AC3E}">
        <p14:creationId xmlns:p14="http://schemas.microsoft.com/office/powerpoint/2010/main" val="3822606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Organization</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p:txBody>
          <a:bodyPr/>
          <a:lstStyle/>
          <a:p>
            <a:pPr marL="0" indent="0">
              <a:buNone/>
            </a:pPr>
            <a:r>
              <a:rPr lang="nl-NL" dirty="0" err="1"/>
              <a:t>To</a:t>
            </a:r>
            <a:r>
              <a:rPr lang="nl-NL" dirty="0"/>
              <a:t> hand in </a:t>
            </a:r>
            <a:r>
              <a:rPr lang="nl-NL" dirty="0" err="1"/>
              <a:t>your</a:t>
            </a:r>
            <a:r>
              <a:rPr lang="nl-NL" dirty="0"/>
              <a:t> </a:t>
            </a:r>
            <a:r>
              <a:rPr lang="nl-NL" dirty="0" err="1"/>
              <a:t>assignment</a:t>
            </a:r>
            <a:r>
              <a:rPr lang="nl-NL" dirty="0"/>
              <a:t>, </a:t>
            </a:r>
            <a:r>
              <a:rPr lang="nl-NL" dirty="0" err="1"/>
              <a:t>fill</a:t>
            </a:r>
            <a:r>
              <a:rPr lang="nl-NL" dirty="0"/>
              <a:t> out </a:t>
            </a:r>
            <a:r>
              <a:rPr lang="nl-NL" dirty="0" err="1"/>
              <a:t>the</a:t>
            </a:r>
            <a:r>
              <a:rPr lang="nl-NL" dirty="0"/>
              <a:t> rest of </a:t>
            </a:r>
            <a:r>
              <a:rPr lang="nl-NL" dirty="0" err="1"/>
              <a:t>this</a:t>
            </a:r>
            <a:r>
              <a:rPr lang="nl-NL" dirty="0"/>
              <a:t> </a:t>
            </a:r>
            <a:r>
              <a:rPr lang="nl-NL" dirty="0" err="1"/>
              <a:t>presentation</a:t>
            </a:r>
            <a:r>
              <a:rPr lang="nl-NL" dirty="0"/>
              <a:t> </a:t>
            </a:r>
            <a:r>
              <a:rPr lang="nl-NL" dirty="0" err="1"/>
              <a:t>and</a:t>
            </a:r>
            <a:r>
              <a:rPr lang="nl-NL" dirty="0"/>
              <a:t> </a:t>
            </a:r>
            <a:r>
              <a:rPr lang="nl-NL" dirty="0" err="1"/>
              <a:t>submit</a:t>
            </a:r>
            <a:r>
              <a:rPr lang="nl-NL" dirty="0"/>
              <a:t> </a:t>
            </a:r>
            <a:r>
              <a:rPr lang="nl-NL" dirty="0" err="1"/>
              <a:t>it</a:t>
            </a:r>
            <a:r>
              <a:rPr lang="nl-NL" dirty="0"/>
              <a:t> via Canvas. The </a:t>
            </a:r>
            <a:r>
              <a:rPr lang="nl-NL" dirty="0" err="1"/>
              <a:t>assignment</a:t>
            </a:r>
            <a:r>
              <a:rPr lang="nl-NL" dirty="0"/>
              <a:t> is </a:t>
            </a:r>
            <a:r>
              <a:rPr lang="nl-NL" dirty="0" err="1"/>
              <a:t>graded</a:t>
            </a:r>
            <a:r>
              <a:rPr lang="nl-NL" dirty="0"/>
              <a:t> as a PASS/FAIL. </a:t>
            </a:r>
            <a:r>
              <a:rPr lang="nl-NL" dirty="0" err="1"/>
              <a:t>Please</a:t>
            </a:r>
            <a:r>
              <a:rPr lang="nl-NL" dirty="0"/>
              <a:t> </a:t>
            </a:r>
            <a:r>
              <a:rPr lang="nl-NL" dirty="0" err="1"/>
              <a:t>refer</a:t>
            </a:r>
            <a:r>
              <a:rPr lang="nl-NL" dirty="0"/>
              <a:t> </a:t>
            </a:r>
            <a:r>
              <a:rPr lang="nl-NL" dirty="0" err="1"/>
              <a:t>to</a:t>
            </a:r>
            <a:r>
              <a:rPr lang="nl-NL" dirty="0"/>
              <a:t> </a:t>
            </a:r>
            <a:r>
              <a:rPr lang="nl-NL" dirty="0" err="1"/>
              <a:t>the</a:t>
            </a:r>
            <a:r>
              <a:rPr lang="nl-NL" dirty="0"/>
              <a:t> course manual </a:t>
            </a:r>
            <a:r>
              <a:rPr lang="nl-NL" dirty="0" err="1"/>
              <a:t>for</a:t>
            </a:r>
            <a:r>
              <a:rPr lang="nl-NL" dirty="0"/>
              <a:t> </a:t>
            </a:r>
            <a:r>
              <a:rPr lang="nl-NL" dirty="0" err="1"/>
              <a:t>further</a:t>
            </a:r>
            <a:r>
              <a:rPr lang="nl-NL" dirty="0"/>
              <a:t> details on </a:t>
            </a:r>
            <a:r>
              <a:rPr lang="nl-NL" dirty="0" err="1"/>
              <a:t>how</a:t>
            </a:r>
            <a:r>
              <a:rPr lang="nl-NL" dirty="0"/>
              <a:t> </a:t>
            </a:r>
            <a:r>
              <a:rPr lang="nl-NL" dirty="0" err="1"/>
              <a:t>this</a:t>
            </a:r>
            <a:r>
              <a:rPr lang="nl-NL" dirty="0"/>
              <a:t> is taken </a:t>
            </a:r>
            <a:r>
              <a:rPr lang="nl-NL" dirty="0" err="1"/>
              <a:t>into</a:t>
            </a:r>
            <a:r>
              <a:rPr lang="nl-NL" dirty="0"/>
              <a:t> account in </a:t>
            </a:r>
            <a:r>
              <a:rPr lang="nl-NL" dirty="0" err="1"/>
              <a:t>the</a:t>
            </a:r>
            <a:r>
              <a:rPr lang="nl-NL" dirty="0"/>
              <a:t> overall </a:t>
            </a:r>
            <a:r>
              <a:rPr lang="nl-NL" dirty="0" err="1"/>
              <a:t>grade</a:t>
            </a:r>
            <a:r>
              <a:rPr lang="nl-NL" dirty="0"/>
              <a:t>.</a:t>
            </a:r>
          </a:p>
          <a:p>
            <a:pPr marL="0" indent="0">
              <a:buNone/>
            </a:pPr>
            <a:endParaRPr lang="nl-NL" dirty="0"/>
          </a:p>
          <a:p>
            <a:pPr marL="0" indent="0">
              <a:buNone/>
            </a:pPr>
            <a:r>
              <a:rPr lang="nl-NL" b="1" dirty="0"/>
              <a:t>Deadline: Friday December 24th, 17:00.</a:t>
            </a:r>
            <a:endParaRPr lang="en-NL" b="1" dirty="0"/>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4</a:t>
            </a:fld>
            <a:endParaRPr lang="en-US" dirty="0"/>
          </a:p>
        </p:txBody>
      </p:sp>
    </p:spTree>
    <p:extLst>
      <p:ext uri="{BB962C8B-B14F-4D97-AF65-F5344CB8AC3E}">
        <p14:creationId xmlns:p14="http://schemas.microsoft.com/office/powerpoint/2010/main" val="2367654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a:xfrm>
            <a:off x="1053008" y="365125"/>
            <a:ext cx="10515600" cy="1325563"/>
          </a:xfrm>
        </p:spPr>
        <p:txBody>
          <a:bodyPr/>
          <a:lstStyle/>
          <a:p>
            <a:r>
              <a:rPr lang="en-NL" dirty="0"/>
              <a:t>Assessment</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a:xfrm>
            <a:off x="983432" y="1825624"/>
            <a:ext cx="11089231" cy="5032375"/>
          </a:xfrm>
        </p:spPr>
        <p:txBody>
          <a:bodyPr/>
          <a:lstStyle/>
          <a:p>
            <a:pPr marL="0" indent="0">
              <a:buNone/>
            </a:pPr>
            <a:r>
              <a:rPr lang="nl-NL" sz="2400" dirty="0"/>
              <a:t>The assessment criteria </a:t>
            </a:r>
            <a:r>
              <a:rPr lang="nl-NL" sz="2400" dirty="0" err="1"/>
              <a:t>for</a:t>
            </a:r>
            <a:r>
              <a:rPr lang="nl-NL" sz="2400" dirty="0"/>
              <a:t> </a:t>
            </a:r>
            <a:r>
              <a:rPr lang="nl-NL" sz="2400" dirty="0" err="1"/>
              <a:t>the</a:t>
            </a:r>
            <a:r>
              <a:rPr lang="nl-NL" sz="2400" dirty="0"/>
              <a:t> </a:t>
            </a:r>
            <a:r>
              <a:rPr lang="nl-NL" sz="2400" dirty="0" err="1"/>
              <a:t>assignment</a:t>
            </a:r>
            <a:r>
              <a:rPr lang="nl-NL" sz="2400" dirty="0"/>
              <a:t> are as </a:t>
            </a:r>
            <a:r>
              <a:rPr lang="nl-NL" sz="2400" dirty="0" err="1"/>
              <a:t>follows</a:t>
            </a:r>
            <a:r>
              <a:rPr lang="nl-NL" sz="2400" dirty="0"/>
              <a:t>:</a:t>
            </a:r>
          </a:p>
          <a:p>
            <a:r>
              <a:rPr lang="nl-NL" sz="2400" dirty="0" err="1"/>
              <a:t>Completeness</a:t>
            </a:r>
            <a:r>
              <a:rPr lang="nl-NL" sz="2400" dirty="0"/>
              <a:t>: are </a:t>
            </a:r>
            <a:r>
              <a:rPr lang="nl-NL" sz="2400" dirty="0" err="1"/>
              <a:t>all</a:t>
            </a:r>
            <a:r>
              <a:rPr lang="nl-NL" sz="2400" dirty="0"/>
              <a:t> </a:t>
            </a:r>
            <a:r>
              <a:rPr lang="nl-NL" sz="2400" dirty="0" err="1"/>
              <a:t>requested</a:t>
            </a:r>
            <a:r>
              <a:rPr lang="nl-NL" sz="2400" dirty="0"/>
              <a:t> </a:t>
            </a:r>
            <a:r>
              <a:rPr lang="nl-NL" sz="2400" dirty="0" err="1"/>
              <a:t>elements</a:t>
            </a:r>
            <a:r>
              <a:rPr lang="nl-NL" sz="2400" dirty="0"/>
              <a:t> </a:t>
            </a:r>
            <a:r>
              <a:rPr lang="nl-NL" sz="2400" dirty="0" err="1"/>
              <a:t>for</a:t>
            </a:r>
            <a:r>
              <a:rPr lang="nl-NL" sz="2400" dirty="0"/>
              <a:t> </a:t>
            </a:r>
            <a:r>
              <a:rPr lang="nl-NL" sz="2400" dirty="0" err="1"/>
              <a:t>the</a:t>
            </a:r>
            <a:r>
              <a:rPr lang="nl-NL" sz="2400" dirty="0"/>
              <a:t> </a:t>
            </a:r>
            <a:r>
              <a:rPr lang="nl-NL" sz="2400" dirty="0" err="1"/>
              <a:t>described</a:t>
            </a:r>
            <a:r>
              <a:rPr lang="nl-NL" sz="2400" dirty="0"/>
              <a:t> </a:t>
            </a:r>
            <a:r>
              <a:rPr lang="nl-NL" sz="2400" dirty="0" err="1"/>
              <a:t>components</a:t>
            </a:r>
            <a:r>
              <a:rPr lang="nl-NL" sz="2400" dirty="0"/>
              <a:t> present? (4pt)</a:t>
            </a:r>
          </a:p>
          <a:p>
            <a:r>
              <a:rPr lang="nl-NL" sz="2400" dirty="0" err="1"/>
              <a:t>Motivation</a:t>
            </a:r>
            <a:r>
              <a:rPr lang="nl-NL" sz="2400" dirty="0"/>
              <a:t> </a:t>
            </a:r>
            <a:r>
              <a:rPr lang="nl-NL" sz="2400" dirty="0" err="1"/>
              <a:t>and</a:t>
            </a:r>
            <a:r>
              <a:rPr lang="nl-NL" sz="2400" dirty="0"/>
              <a:t> </a:t>
            </a:r>
            <a:r>
              <a:rPr lang="nl-NL" sz="2400" dirty="0" err="1"/>
              <a:t>suitability</a:t>
            </a:r>
            <a:r>
              <a:rPr lang="nl-NL" sz="2400" dirty="0"/>
              <a:t>: is </a:t>
            </a:r>
            <a:r>
              <a:rPr lang="nl-NL" sz="2400" dirty="0" err="1"/>
              <a:t>the</a:t>
            </a:r>
            <a:r>
              <a:rPr lang="nl-NL" sz="2400" dirty="0"/>
              <a:t> </a:t>
            </a:r>
            <a:r>
              <a:rPr lang="nl-NL" sz="2400" dirty="0" err="1"/>
              <a:t>choice</a:t>
            </a:r>
            <a:r>
              <a:rPr lang="nl-NL" sz="2400" dirty="0"/>
              <a:t> of AI </a:t>
            </a:r>
            <a:r>
              <a:rPr lang="nl-NL" sz="2400" dirty="0" err="1"/>
              <a:t>techniques</a:t>
            </a:r>
            <a:r>
              <a:rPr lang="nl-NL" sz="2400" dirty="0"/>
              <a:t> well </a:t>
            </a:r>
            <a:r>
              <a:rPr lang="nl-NL" sz="2400" dirty="0" err="1"/>
              <a:t>motivated</a:t>
            </a:r>
            <a:r>
              <a:rPr lang="nl-NL" sz="2400" dirty="0"/>
              <a:t> </a:t>
            </a:r>
            <a:r>
              <a:rPr lang="nl-NL" sz="2400" dirty="0" err="1"/>
              <a:t>and</a:t>
            </a:r>
            <a:r>
              <a:rPr lang="nl-NL" sz="2400" dirty="0"/>
              <a:t> are </a:t>
            </a:r>
            <a:r>
              <a:rPr lang="nl-NL" sz="2400" dirty="0" err="1"/>
              <a:t>they</a:t>
            </a:r>
            <a:r>
              <a:rPr lang="nl-NL" sz="2400" dirty="0"/>
              <a:t> </a:t>
            </a:r>
            <a:r>
              <a:rPr lang="nl-NL" sz="2400" dirty="0" err="1"/>
              <a:t>suitable</a:t>
            </a:r>
            <a:r>
              <a:rPr lang="nl-NL" sz="2400" dirty="0"/>
              <a:t> </a:t>
            </a:r>
            <a:r>
              <a:rPr lang="nl-NL" sz="2400" dirty="0" err="1"/>
              <a:t>for</a:t>
            </a:r>
            <a:r>
              <a:rPr lang="nl-NL" sz="2400" dirty="0"/>
              <a:t> </a:t>
            </a:r>
            <a:r>
              <a:rPr lang="nl-NL" sz="2400" dirty="0" err="1"/>
              <a:t>the</a:t>
            </a:r>
            <a:r>
              <a:rPr lang="nl-NL" sz="2400" dirty="0"/>
              <a:t> </a:t>
            </a:r>
            <a:r>
              <a:rPr lang="nl-NL" sz="2400" dirty="0" err="1"/>
              <a:t>identified</a:t>
            </a:r>
            <a:r>
              <a:rPr lang="nl-NL" sz="2400" dirty="0"/>
              <a:t> </a:t>
            </a:r>
            <a:r>
              <a:rPr lang="nl-NL" sz="2400" dirty="0" err="1"/>
              <a:t>problem</a:t>
            </a:r>
            <a:r>
              <a:rPr lang="nl-NL" sz="2400" dirty="0"/>
              <a:t>? (2pt)</a:t>
            </a:r>
          </a:p>
          <a:p>
            <a:r>
              <a:rPr lang="nl-NL" sz="2400" dirty="0" err="1"/>
              <a:t>Connections</a:t>
            </a:r>
            <a:r>
              <a:rPr lang="nl-NL" sz="2400" dirty="0"/>
              <a:t>: are </a:t>
            </a:r>
            <a:r>
              <a:rPr lang="nl-NL" sz="2400" dirty="0" err="1"/>
              <a:t>the</a:t>
            </a:r>
            <a:r>
              <a:rPr lang="nl-NL" sz="2400" dirty="0"/>
              <a:t> </a:t>
            </a:r>
            <a:r>
              <a:rPr lang="nl-NL" sz="2400" dirty="0" err="1"/>
              <a:t>connections</a:t>
            </a:r>
            <a:r>
              <a:rPr lang="nl-NL" sz="2400" dirty="0"/>
              <a:t> </a:t>
            </a:r>
            <a:r>
              <a:rPr lang="nl-NL" sz="2400" dirty="0" err="1"/>
              <a:t>between</a:t>
            </a:r>
            <a:r>
              <a:rPr lang="nl-NL" sz="2400" dirty="0"/>
              <a:t> </a:t>
            </a:r>
            <a:r>
              <a:rPr lang="nl-NL" sz="2400" dirty="0" err="1"/>
              <a:t>components</a:t>
            </a:r>
            <a:r>
              <a:rPr lang="nl-NL" sz="2400" dirty="0"/>
              <a:t> as </a:t>
            </a:r>
            <a:r>
              <a:rPr lang="nl-NL" sz="2400" dirty="0" err="1"/>
              <a:t>specified</a:t>
            </a:r>
            <a:r>
              <a:rPr lang="nl-NL" sz="2400" dirty="0"/>
              <a:t> </a:t>
            </a:r>
            <a:r>
              <a:rPr lang="nl-NL" sz="2400" dirty="0" err="1"/>
              <a:t>through</a:t>
            </a:r>
            <a:r>
              <a:rPr lang="nl-NL" sz="2400" dirty="0"/>
              <a:t> </a:t>
            </a:r>
            <a:r>
              <a:rPr lang="nl-NL" sz="2400" dirty="0" err="1"/>
              <a:t>their</a:t>
            </a:r>
            <a:r>
              <a:rPr lang="nl-NL" sz="2400" dirty="0"/>
              <a:t> input </a:t>
            </a:r>
            <a:r>
              <a:rPr lang="nl-NL" sz="2400" dirty="0" err="1"/>
              <a:t>and</a:t>
            </a:r>
            <a:r>
              <a:rPr lang="nl-NL" sz="2400" dirty="0"/>
              <a:t> output </a:t>
            </a:r>
            <a:r>
              <a:rPr lang="nl-NL" sz="2400" dirty="0" err="1"/>
              <a:t>appropriate</a:t>
            </a:r>
            <a:r>
              <a:rPr lang="nl-NL" sz="2400" dirty="0"/>
              <a:t>, or are relevant </a:t>
            </a:r>
            <a:r>
              <a:rPr lang="nl-NL" sz="2400" dirty="0" err="1"/>
              <a:t>advantages</a:t>
            </a:r>
            <a:r>
              <a:rPr lang="nl-NL" sz="2400" dirty="0"/>
              <a:t> </a:t>
            </a:r>
            <a:r>
              <a:rPr lang="nl-NL" sz="2400" dirty="0" err="1"/>
              <a:t>and</a:t>
            </a:r>
            <a:r>
              <a:rPr lang="nl-NL" sz="2400" dirty="0"/>
              <a:t> </a:t>
            </a:r>
            <a:r>
              <a:rPr lang="nl-NL" sz="2400" dirty="0" err="1"/>
              <a:t>disadvantages</a:t>
            </a:r>
            <a:r>
              <a:rPr lang="nl-NL" sz="2400" dirty="0"/>
              <a:t> </a:t>
            </a:r>
            <a:r>
              <a:rPr lang="nl-NL" sz="2400" dirty="0" err="1"/>
              <a:t>described</a:t>
            </a:r>
            <a:r>
              <a:rPr lang="nl-NL" sz="2400" dirty="0"/>
              <a:t> in case different </a:t>
            </a:r>
            <a:r>
              <a:rPr lang="nl-NL" sz="2400" dirty="0" err="1"/>
              <a:t>techniques</a:t>
            </a:r>
            <a:r>
              <a:rPr lang="nl-NL" sz="2400" dirty="0"/>
              <a:t> are </a:t>
            </a:r>
            <a:r>
              <a:rPr lang="nl-NL" sz="2400" dirty="0" err="1"/>
              <a:t>used</a:t>
            </a:r>
            <a:r>
              <a:rPr lang="nl-NL" sz="2400" dirty="0"/>
              <a:t> </a:t>
            </a:r>
            <a:r>
              <a:rPr lang="nl-NL" sz="2400" dirty="0" err="1"/>
              <a:t>for</a:t>
            </a:r>
            <a:r>
              <a:rPr lang="nl-NL" sz="2400" dirty="0"/>
              <a:t> </a:t>
            </a:r>
            <a:r>
              <a:rPr lang="nl-NL" sz="2400" dirty="0" err="1"/>
              <a:t>the</a:t>
            </a:r>
            <a:r>
              <a:rPr lang="nl-NL" sz="2400" dirty="0"/>
              <a:t> </a:t>
            </a:r>
            <a:r>
              <a:rPr lang="nl-NL" sz="2400" dirty="0" err="1"/>
              <a:t>same</a:t>
            </a:r>
            <a:r>
              <a:rPr lang="nl-NL" sz="2400" dirty="0"/>
              <a:t> </a:t>
            </a:r>
            <a:r>
              <a:rPr lang="nl-NL" sz="2400" dirty="0" err="1"/>
              <a:t>functionality</a:t>
            </a:r>
            <a:r>
              <a:rPr lang="nl-NL" sz="2400" dirty="0"/>
              <a:t>? (1pt)</a:t>
            </a:r>
          </a:p>
          <a:p>
            <a:r>
              <a:rPr lang="nl-NL" sz="2400" dirty="0" err="1"/>
              <a:t>References</a:t>
            </a:r>
            <a:r>
              <a:rPr lang="nl-NL" sz="2400" dirty="0"/>
              <a:t>: is a relevant </a:t>
            </a:r>
            <a:r>
              <a:rPr lang="nl-NL" sz="2400" dirty="0" err="1"/>
              <a:t>reference</a:t>
            </a:r>
            <a:r>
              <a:rPr lang="nl-NL" sz="2400" dirty="0"/>
              <a:t> </a:t>
            </a:r>
            <a:r>
              <a:rPr lang="nl-NL" sz="2400" dirty="0" err="1"/>
              <a:t>provided</a:t>
            </a:r>
            <a:r>
              <a:rPr lang="nl-NL" sz="2400" dirty="0"/>
              <a:t> </a:t>
            </a:r>
            <a:r>
              <a:rPr lang="nl-NL" sz="2400" dirty="0" err="1"/>
              <a:t>for</a:t>
            </a:r>
            <a:r>
              <a:rPr lang="nl-NL" sz="2400" dirty="0"/>
              <a:t> </a:t>
            </a:r>
            <a:r>
              <a:rPr lang="nl-NL" sz="2400" dirty="0" err="1"/>
              <a:t>each</a:t>
            </a:r>
            <a:r>
              <a:rPr lang="nl-NL" sz="2400" dirty="0"/>
              <a:t> component? (1pt)</a:t>
            </a:r>
          </a:p>
          <a:p>
            <a:pPr marL="0" indent="0">
              <a:buNone/>
            </a:pPr>
            <a:r>
              <a:rPr lang="en-NL" sz="2400" dirty="0"/>
              <a:t>A maximum of 8 points can be obtained. </a:t>
            </a:r>
            <a:r>
              <a:rPr lang="en-NL" sz="2400" b="1" dirty="0"/>
              <a:t>The assignment is assessed a PASS iff at least 5 points are awarded.</a:t>
            </a:r>
            <a:endParaRPr lang="nl-NL" sz="2400" b="1" dirty="0"/>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5</a:t>
            </a:fld>
            <a:endParaRPr lang="en-US" dirty="0"/>
          </a:p>
        </p:txBody>
      </p:sp>
    </p:spTree>
    <p:extLst>
      <p:ext uri="{BB962C8B-B14F-4D97-AF65-F5344CB8AC3E}">
        <p14:creationId xmlns:p14="http://schemas.microsoft.com/office/powerpoint/2010/main" val="391555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Use case: &lt;Your title&gt;</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a:xfrm>
            <a:off x="1265583" y="1825625"/>
            <a:ext cx="10515600" cy="4760842"/>
          </a:xfrm>
        </p:spPr>
        <p:txBody>
          <a:bodyPr/>
          <a:lstStyle/>
          <a:p>
            <a:pPr marL="0" indent="0">
              <a:buNone/>
            </a:pPr>
            <a:r>
              <a:rPr lang="nl-NL" sz="2400" dirty="0" err="1"/>
              <a:t>Describe</a:t>
            </a:r>
            <a:r>
              <a:rPr lang="nl-NL" sz="2400" dirty="0"/>
              <a:t> below </a:t>
            </a:r>
            <a:r>
              <a:rPr lang="nl-NL" sz="2400" dirty="0" err="1"/>
              <a:t>the</a:t>
            </a:r>
            <a:r>
              <a:rPr lang="nl-NL" sz="2400" dirty="0"/>
              <a:t> overall </a:t>
            </a:r>
            <a:r>
              <a:rPr lang="nl-NL" sz="2400" dirty="0" err="1"/>
              <a:t>purpose</a:t>
            </a:r>
            <a:r>
              <a:rPr lang="nl-NL" sz="2400" dirty="0"/>
              <a:t> of </a:t>
            </a:r>
            <a:r>
              <a:rPr lang="nl-NL" sz="2400" dirty="0" err="1"/>
              <a:t>your</a:t>
            </a:r>
            <a:r>
              <a:rPr lang="nl-NL" sz="2400" dirty="0"/>
              <a:t> intelligent </a:t>
            </a:r>
            <a:r>
              <a:rPr lang="nl-NL" sz="2400" dirty="0" err="1"/>
              <a:t>assistant</a:t>
            </a:r>
            <a:r>
              <a:rPr lang="nl-NL" sz="2400" dirty="0"/>
              <a:t> agent, i.e., </a:t>
            </a:r>
            <a:r>
              <a:rPr lang="nl-NL" sz="2400" dirty="0" err="1"/>
              <a:t>what</a:t>
            </a:r>
            <a:r>
              <a:rPr lang="nl-NL" sz="2400" dirty="0"/>
              <a:t> are </a:t>
            </a:r>
            <a:r>
              <a:rPr lang="nl-NL" sz="2400" dirty="0" err="1"/>
              <a:t>its</a:t>
            </a:r>
            <a:r>
              <a:rPr lang="nl-NL" sz="2400" dirty="0"/>
              <a:t> overall </a:t>
            </a:r>
            <a:r>
              <a:rPr lang="nl-NL" sz="2400" dirty="0" err="1"/>
              <a:t>tasks</a:t>
            </a:r>
            <a:r>
              <a:rPr lang="nl-NL" sz="2400" dirty="0"/>
              <a:t> </a:t>
            </a:r>
            <a:r>
              <a:rPr lang="nl-NL" sz="2400" dirty="0" err="1"/>
              <a:t>and</a:t>
            </a:r>
            <a:r>
              <a:rPr lang="nl-NL" sz="2400" dirty="0"/>
              <a:t> </a:t>
            </a:r>
            <a:r>
              <a:rPr lang="nl-NL" sz="2400" dirty="0" err="1"/>
              <a:t>how</a:t>
            </a:r>
            <a:r>
              <a:rPr lang="nl-NL" sz="2400" dirty="0"/>
              <a:t> </a:t>
            </a:r>
            <a:r>
              <a:rPr lang="nl-NL" sz="2400" dirty="0" err="1"/>
              <a:t>will</a:t>
            </a:r>
            <a:r>
              <a:rPr lang="nl-NL" sz="2400" dirty="0"/>
              <a:t> </a:t>
            </a:r>
            <a:r>
              <a:rPr lang="nl-NL" sz="2400" dirty="0" err="1"/>
              <a:t>it</a:t>
            </a:r>
            <a:r>
              <a:rPr lang="nl-NL" sz="2400" dirty="0"/>
              <a:t> support </a:t>
            </a:r>
            <a:r>
              <a:rPr lang="nl-NL" sz="2400" dirty="0" err="1"/>
              <a:t>the</a:t>
            </a:r>
            <a:r>
              <a:rPr lang="nl-NL" sz="2400" dirty="0"/>
              <a:t> user? Select a </a:t>
            </a:r>
            <a:r>
              <a:rPr lang="nl-NL" sz="2400" dirty="0" err="1"/>
              <a:t>problem</a:t>
            </a:r>
            <a:r>
              <a:rPr lang="nl-NL" sz="2400" dirty="0"/>
              <a:t> </a:t>
            </a:r>
            <a:r>
              <a:rPr lang="nl-NL" sz="2400" dirty="0" err="1"/>
              <a:t>within</a:t>
            </a:r>
            <a:r>
              <a:rPr lang="nl-NL" sz="2400" dirty="0"/>
              <a:t> </a:t>
            </a:r>
            <a:r>
              <a:rPr lang="nl-NL" sz="2400" dirty="0" err="1"/>
              <a:t>the</a:t>
            </a:r>
            <a:r>
              <a:rPr lang="nl-NL" sz="2400" dirty="0"/>
              <a:t> </a:t>
            </a:r>
            <a:r>
              <a:rPr lang="nl-NL" sz="2400" dirty="0" err="1"/>
              <a:t>domains</a:t>
            </a:r>
            <a:r>
              <a:rPr lang="nl-NL" sz="2400" dirty="0"/>
              <a:t> of </a:t>
            </a:r>
            <a:r>
              <a:rPr lang="en-GB" sz="2400" dirty="0"/>
              <a:t>eating, sports, or learning (skill, language).</a:t>
            </a:r>
            <a:endParaRPr lang="nl-NL" sz="2400" dirty="0"/>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6</a:t>
            </a:fld>
            <a:endParaRPr lang="en-US" dirty="0"/>
          </a:p>
        </p:txBody>
      </p:sp>
    </p:spTree>
    <p:extLst>
      <p:ext uri="{BB962C8B-B14F-4D97-AF65-F5344CB8AC3E}">
        <p14:creationId xmlns:p14="http://schemas.microsoft.com/office/powerpoint/2010/main" val="4252294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AI components</a:t>
            </a:r>
          </a:p>
        </p:txBody>
      </p:sp>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p:txBody>
          <a:bodyPr/>
          <a:lstStyle/>
          <a:p>
            <a:pPr marL="0" indent="0">
              <a:buNone/>
            </a:pPr>
            <a:r>
              <a:rPr lang="nl-NL" sz="2400" dirty="0"/>
              <a:t>On </a:t>
            </a:r>
            <a:r>
              <a:rPr lang="nl-NL" sz="2400" dirty="0" err="1"/>
              <a:t>the</a:t>
            </a:r>
            <a:r>
              <a:rPr lang="nl-NL" sz="2400" dirty="0"/>
              <a:t> </a:t>
            </a:r>
            <a:r>
              <a:rPr lang="nl-NL" sz="2400" dirty="0" err="1"/>
              <a:t>following</a:t>
            </a:r>
            <a:r>
              <a:rPr lang="nl-NL" sz="2400" dirty="0"/>
              <a:t> slides, </a:t>
            </a:r>
            <a:r>
              <a:rPr lang="nl-NL" sz="2400" dirty="0" err="1"/>
              <a:t>please</a:t>
            </a:r>
            <a:r>
              <a:rPr lang="nl-NL" sz="2400" dirty="0"/>
              <a:t> </a:t>
            </a:r>
            <a:r>
              <a:rPr lang="nl-NL" sz="2400" dirty="0" err="1"/>
              <a:t>describe</a:t>
            </a:r>
            <a:r>
              <a:rPr lang="nl-NL" sz="2400" dirty="0"/>
              <a:t> </a:t>
            </a:r>
            <a:r>
              <a:rPr lang="nl-NL" sz="2400" dirty="0" err="1"/>
              <a:t>for</a:t>
            </a:r>
            <a:r>
              <a:rPr lang="nl-NL" sz="2400" dirty="0"/>
              <a:t> </a:t>
            </a:r>
            <a:r>
              <a:rPr lang="nl-NL" sz="2400" dirty="0" err="1"/>
              <a:t>each</a:t>
            </a:r>
            <a:r>
              <a:rPr lang="nl-NL" sz="2400" dirty="0"/>
              <a:t> type of AI </a:t>
            </a:r>
            <a:r>
              <a:rPr lang="nl-NL" sz="2400" dirty="0" err="1"/>
              <a:t>technique</a:t>
            </a:r>
            <a:r>
              <a:rPr lang="nl-NL" sz="2400" dirty="0"/>
              <a:t> (machine </a:t>
            </a:r>
            <a:r>
              <a:rPr lang="nl-NL" sz="2400" dirty="0" err="1"/>
              <a:t>reasoning</a:t>
            </a:r>
            <a:r>
              <a:rPr lang="nl-NL" sz="2400" dirty="0"/>
              <a:t>, </a:t>
            </a:r>
            <a:r>
              <a:rPr lang="nl-NL" sz="2400" dirty="0" err="1"/>
              <a:t>optimisation</a:t>
            </a:r>
            <a:r>
              <a:rPr lang="nl-NL" sz="2400" dirty="0"/>
              <a:t>, machine </a:t>
            </a:r>
            <a:r>
              <a:rPr lang="nl-NL" sz="2400" dirty="0" err="1"/>
              <a:t>learning</a:t>
            </a:r>
            <a:r>
              <a:rPr lang="nl-NL" sz="2400" dirty="0"/>
              <a:t>) </a:t>
            </a:r>
            <a:r>
              <a:rPr lang="nl-NL" sz="2400" dirty="0" err="1"/>
              <a:t>and</a:t>
            </a:r>
            <a:r>
              <a:rPr lang="nl-NL" sz="2400" dirty="0"/>
              <a:t> </a:t>
            </a:r>
            <a:r>
              <a:rPr lang="nl-NL" sz="2400" dirty="0" err="1"/>
              <a:t>the</a:t>
            </a:r>
            <a:r>
              <a:rPr lang="nl-NL" sz="2400" dirty="0"/>
              <a:t> </a:t>
            </a:r>
            <a:r>
              <a:rPr lang="nl-NL" sz="2400" dirty="0" err="1"/>
              <a:t>application</a:t>
            </a:r>
            <a:r>
              <a:rPr lang="nl-NL" sz="2400" dirty="0"/>
              <a:t> of AI </a:t>
            </a:r>
            <a:r>
              <a:rPr lang="nl-NL" sz="2400" dirty="0" err="1"/>
              <a:t>to</a:t>
            </a:r>
            <a:r>
              <a:rPr lang="nl-NL" sz="2400" dirty="0"/>
              <a:t> security, a component </a:t>
            </a:r>
            <a:r>
              <a:rPr lang="nl-NL" sz="2400" dirty="0" err="1"/>
              <a:t>that</a:t>
            </a:r>
            <a:r>
              <a:rPr lang="nl-NL" sz="2400" dirty="0"/>
              <a:t> </a:t>
            </a:r>
            <a:r>
              <a:rPr lang="nl-NL" sz="2400" dirty="0" err="1"/>
              <a:t>can</a:t>
            </a:r>
            <a:r>
              <a:rPr lang="nl-NL" sz="2400" dirty="0"/>
              <a:t> </a:t>
            </a:r>
            <a:r>
              <a:rPr lang="nl-NL" sz="2400" dirty="0" err="1"/>
              <a:t>be</a:t>
            </a:r>
            <a:r>
              <a:rPr lang="nl-NL" sz="2400" dirty="0"/>
              <a:t> </a:t>
            </a:r>
            <a:r>
              <a:rPr lang="nl-NL" sz="2400" dirty="0" err="1"/>
              <a:t>used</a:t>
            </a:r>
            <a:r>
              <a:rPr lang="nl-NL" sz="2400" dirty="0"/>
              <a:t> </a:t>
            </a:r>
            <a:r>
              <a:rPr lang="nl-NL" sz="2400" dirty="0" err="1"/>
              <a:t>for</a:t>
            </a:r>
            <a:r>
              <a:rPr lang="nl-NL" sz="2400" dirty="0"/>
              <a:t> part of </a:t>
            </a:r>
            <a:r>
              <a:rPr lang="nl-NL" sz="2400" dirty="0" err="1"/>
              <a:t>the</a:t>
            </a:r>
            <a:r>
              <a:rPr lang="nl-NL" sz="2400" dirty="0"/>
              <a:t> </a:t>
            </a:r>
            <a:r>
              <a:rPr lang="nl-NL" sz="2400" dirty="0" err="1"/>
              <a:t>functionality</a:t>
            </a:r>
            <a:r>
              <a:rPr lang="nl-NL" sz="2400" dirty="0"/>
              <a:t> of </a:t>
            </a:r>
            <a:r>
              <a:rPr lang="nl-NL" sz="2400" dirty="0" err="1"/>
              <a:t>your</a:t>
            </a:r>
            <a:r>
              <a:rPr lang="nl-NL" sz="2400" dirty="0"/>
              <a:t> intelligent </a:t>
            </a:r>
            <a:r>
              <a:rPr lang="nl-NL" sz="2400" dirty="0" err="1"/>
              <a:t>assistant</a:t>
            </a:r>
            <a:r>
              <a:rPr lang="nl-NL" sz="2400" dirty="0"/>
              <a:t>. </a:t>
            </a:r>
            <a:r>
              <a:rPr lang="nl-NL" sz="2400" dirty="0" err="1"/>
              <a:t>Describe</a:t>
            </a:r>
            <a:r>
              <a:rPr lang="nl-NL" sz="2400" dirty="0"/>
              <a:t> </a:t>
            </a:r>
            <a:r>
              <a:rPr lang="nl-NL" sz="2400" dirty="0" err="1"/>
              <a:t>its</a:t>
            </a:r>
            <a:r>
              <a:rPr lang="nl-NL" sz="2400" dirty="0"/>
              <a:t> input (type of data or information </a:t>
            </a:r>
            <a:r>
              <a:rPr lang="nl-NL" sz="2400" dirty="0" err="1"/>
              <a:t>needed</a:t>
            </a:r>
            <a:r>
              <a:rPr lang="nl-NL" sz="2400" dirty="0"/>
              <a:t>), output, type of AI </a:t>
            </a:r>
            <a:r>
              <a:rPr lang="nl-NL" sz="2400" dirty="0" err="1"/>
              <a:t>technique</a:t>
            </a:r>
            <a:r>
              <a:rPr lang="nl-NL" sz="2400" dirty="0"/>
              <a:t> </a:t>
            </a:r>
            <a:r>
              <a:rPr lang="nl-NL" sz="2400" dirty="0" err="1"/>
              <a:t>used</a:t>
            </a:r>
            <a:r>
              <a:rPr lang="nl-NL" sz="2400" dirty="0"/>
              <a:t>, </a:t>
            </a:r>
            <a:r>
              <a:rPr lang="nl-NL" sz="2400" dirty="0" err="1"/>
              <a:t>functionality</a:t>
            </a:r>
            <a:r>
              <a:rPr lang="nl-NL" sz="2400" dirty="0"/>
              <a:t> </a:t>
            </a:r>
            <a:r>
              <a:rPr lang="nl-NL" sz="2400" dirty="0" err="1"/>
              <a:t>and</a:t>
            </a:r>
            <a:r>
              <a:rPr lang="nl-NL" sz="2400" dirty="0"/>
              <a:t> </a:t>
            </a:r>
            <a:r>
              <a:rPr lang="nl-NL" sz="2400" dirty="0" err="1"/>
              <a:t>provide</a:t>
            </a:r>
            <a:r>
              <a:rPr lang="nl-NL" sz="2400" dirty="0"/>
              <a:t> a </a:t>
            </a:r>
            <a:r>
              <a:rPr lang="nl-NL" sz="2400" dirty="0" err="1"/>
              <a:t>scientific</a:t>
            </a:r>
            <a:r>
              <a:rPr lang="nl-NL" sz="2400" dirty="0"/>
              <a:t> </a:t>
            </a:r>
            <a:r>
              <a:rPr lang="nl-NL" sz="2400" dirty="0" err="1"/>
              <a:t>reference</a:t>
            </a:r>
            <a:r>
              <a:rPr lang="nl-NL" sz="2400" dirty="0"/>
              <a:t> </a:t>
            </a:r>
            <a:r>
              <a:rPr lang="nl-NL" sz="2400" dirty="0" err="1"/>
              <a:t>that</a:t>
            </a:r>
            <a:r>
              <a:rPr lang="nl-NL" sz="2400" dirty="0"/>
              <a:t> </a:t>
            </a:r>
            <a:r>
              <a:rPr lang="nl-NL" sz="2400" dirty="0" err="1"/>
              <a:t>motivates</a:t>
            </a:r>
            <a:r>
              <a:rPr lang="nl-NL" sz="2400" dirty="0"/>
              <a:t> </a:t>
            </a:r>
            <a:r>
              <a:rPr lang="nl-NL" sz="2400" dirty="0" err="1"/>
              <a:t>the</a:t>
            </a:r>
            <a:r>
              <a:rPr lang="nl-NL" sz="2400" dirty="0"/>
              <a:t> </a:t>
            </a:r>
            <a:r>
              <a:rPr lang="nl-NL" sz="2400" dirty="0" err="1"/>
              <a:t>choice</a:t>
            </a:r>
            <a:r>
              <a:rPr lang="nl-NL" sz="2400" dirty="0"/>
              <a:t> of AI </a:t>
            </a:r>
            <a:r>
              <a:rPr lang="nl-NL" sz="2400" dirty="0" err="1"/>
              <a:t>technique</a:t>
            </a:r>
            <a:r>
              <a:rPr lang="nl-NL" sz="2400" dirty="0"/>
              <a:t> </a:t>
            </a:r>
            <a:r>
              <a:rPr lang="nl-NL" sz="2400" dirty="0" err="1"/>
              <a:t>for</a:t>
            </a:r>
            <a:r>
              <a:rPr lang="nl-NL" sz="2400" dirty="0"/>
              <a:t> </a:t>
            </a:r>
            <a:r>
              <a:rPr lang="nl-NL" sz="2400" dirty="0" err="1"/>
              <a:t>this</a:t>
            </a:r>
            <a:r>
              <a:rPr lang="nl-NL" sz="2400" dirty="0"/>
              <a:t> </a:t>
            </a:r>
            <a:r>
              <a:rPr lang="nl-NL" sz="2400" dirty="0" err="1"/>
              <a:t>functionality</a:t>
            </a:r>
            <a:r>
              <a:rPr lang="nl-NL" sz="2400" dirty="0"/>
              <a:t>. </a:t>
            </a:r>
          </a:p>
          <a:p>
            <a:pPr marL="0" indent="0">
              <a:buNone/>
            </a:pPr>
            <a:r>
              <a:rPr lang="nl-NL" sz="2400" dirty="0" err="1"/>
              <a:t>If</a:t>
            </a:r>
            <a:r>
              <a:rPr lang="nl-NL" sz="2400" dirty="0"/>
              <a:t> </a:t>
            </a:r>
            <a:r>
              <a:rPr lang="nl-NL" sz="2400" dirty="0" err="1"/>
              <a:t>you</a:t>
            </a:r>
            <a:r>
              <a:rPr lang="nl-NL" sz="2400" dirty="0"/>
              <a:t> </a:t>
            </a:r>
            <a:r>
              <a:rPr lang="nl-NL" sz="2400" dirty="0" err="1"/>
              <a:t>cannot</a:t>
            </a:r>
            <a:r>
              <a:rPr lang="nl-NL" sz="2400" dirty="0"/>
              <a:t> </a:t>
            </a:r>
            <a:r>
              <a:rPr lang="nl-NL" sz="2400" dirty="0" err="1"/>
              <a:t>identify</a:t>
            </a:r>
            <a:r>
              <a:rPr lang="nl-NL" sz="2400" dirty="0"/>
              <a:t> different </a:t>
            </a:r>
            <a:r>
              <a:rPr lang="nl-NL" sz="2400" dirty="0" err="1"/>
              <a:t>functionalities</a:t>
            </a:r>
            <a:r>
              <a:rPr lang="nl-NL" sz="2400" dirty="0"/>
              <a:t> </a:t>
            </a:r>
            <a:r>
              <a:rPr lang="nl-NL" sz="2400" dirty="0" err="1"/>
              <a:t>for</a:t>
            </a:r>
            <a:r>
              <a:rPr lang="nl-NL" sz="2400" dirty="0"/>
              <a:t> </a:t>
            </a:r>
            <a:r>
              <a:rPr lang="nl-NL" sz="2400" dirty="0" err="1"/>
              <a:t>each</a:t>
            </a:r>
            <a:r>
              <a:rPr lang="nl-NL" sz="2400" dirty="0"/>
              <a:t> type of AI </a:t>
            </a:r>
            <a:r>
              <a:rPr lang="nl-NL" sz="2400" dirty="0" err="1"/>
              <a:t>technique</a:t>
            </a:r>
            <a:r>
              <a:rPr lang="nl-NL" sz="2400" dirty="0"/>
              <a:t>, </a:t>
            </a:r>
            <a:r>
              <a:rPr lang="nl-NL" sz="2400" dirty="0" err="1"/>
              <a:t>you</a:t>
            </a:r>
            <a:r>
              <a:rPr lang="nl-NL" sz="2400" dirty="0"/>
              <a:t> </a:t>
            </a:r>
            <a:r>
              <a:rPr lang="nl-NL" sz="2400" dirty="0" err="1"/>
              <a:t>may</a:t>
            </a:r>
            <a:r>
              <a:rPr lang="nl-NL" sz="2400" dirty="0"/>
              <a:t> </a:t>
            </a:r>
            <a:r>
              <a:rPr lang="nl-NL" sz="2400" dirty="0" err="1"/>
              <a:t>also</a:t>
            </a:r>
            <a:r>
              <a:rPr lang="nl-NL" sz="2400" dirty="0"/>
              <a:t> </a:t>
            </a:r>
            <a:r>
              <a:rPr lang="nl-NL" sz="2400" dirty="0" err="1"/>
              <a:t>describe</a:t>
            </a:r>
            <a:r>
              <a:rPr lang="nl-NL" sz="2400" dirty="0"/>
              <a:t> </a:t>
            </a:r>
            <a:r>
              <a:rPr lang="nl-NL" sz="2400" dirty="0" err="1"/>
              <a:t>the</a:t>
            </a:r>
            <a:r>
              <a:rPr lang="nl-NL" sz="2400" dirty="0"/>
              <a:t> </a:t>
            </a:r>
            <a:r>
              <a:rPr lang="nl-NL" sz="2400" dirty="0" err="1"/>
              <a:t>same</a:t>
            </a:r>
            <a:r>
              <a:rPr lang="nl-NL" sz="2400" dirty="0"/>
              <a:t> </a:t>
            </a:r>
            <a:r>
              <a:rPr lang="nl-NL" sz="2400" dirty="0" err="1"/>
              <a:t>functionality</a:t>
            </a:r>
            <a:r>
              <a:rPr lang="nl-NL" sz="2400" dirty="0"/>
              <a:t> </a:t>
            </a:r>
            <a:r>
              <a:rPr lang="nl-NL" sz="2400" dirty="0" err="1"/>
              <a:t>implemented</a:t>
            </a:r>
            <a:r>
              <a:rPr lang="nl-NL" sz="2400" dirty="0"/>
              <a:t> </a:t>
            </a:r>
            <a:r>
              <a:rPr lang="nl-NL" sz="2400" dirty="0" err="1"/>
              <a:t>with</a:t>
            </a:r>
            <a:r>
              <a:rPr lang="nl-NL" sz="2400" dirty="0"/>
              <a:t> different </a:t>
            </a:r>
            <a:r>
              <a:rPr lang="nl-NL" sz="2400" dirty="0" err="1"/>
              <a:t>techniques</a:t>
            </a:r>
            <a:r>
              <a:rPr lang="nl-NL" sz="2400" dirty="0"/>
              <a:t>. In </a:t>
            </a:r>
            <a:r>
              <a:rPr lang="nl-NL" sz="2400" dirty="0" err="1"/>
              <a:t>that</a:t>
            </a:r>
            <a:r>
              <a:rPr lang="nl-NL" sz="2400" dirty="0"/>
              <a:t> case, </a:t>
            </a:r>
            <a:r>
              <a:rPr lang="nl-NL" sz="2400" dirty="0" err="1"/>
              <a:t>please</a:t>
            </a:r>
            <a:r>
              <a:rPr lang="nl-NL" sz="2400" dirty="0"/>
              <a:t> </a:t>
            </a:r>
            <a:r>
              <a:rPr lang="nl-NL" sz="2400" i="1" dirty="0" err="1"/>
              <a:t>add</a:t>
            </a:r>
            <a:r>
              <a:rPr lang="nl-NL" sz="2400" i="1" dirty="0"/>
              <a:t> a </a:t>
            </a:r>
            <a:r>
              <a:rPr lang="nl-NL" sz="2400" i="1" dirty="0" err="1"/>
              <a:t>discussion</a:t>
            </a:r>
            <a:r>
              <a:rPr lang="nl-NL" sz="2400" i="1" dirty="0"/>
              <a:t> of </a:t>
            </a:r>
            <a:r>
              <a:rPr lang="nl-NL" sz="2400" i="1" dirty="0" err="1"/>
              <a:t>advantages</a:t>
            </a:r>
            <a:r>
              <a:rPr lang="nl-NL" sz="2400" i="1" dirty="0"/>
              <a:t> </a:t>
            </a:r>
            <a:r>
              <a:rPr lang="nl-NL" sz="2400" i="1" dirty="0" err="1"/>
              <a:t>and</a:t>
            </a:r>
            <a:r>
              <a:rPr lang="nl-NL" sz="2400" i="1" dirty="0"/>
              <a:t> </a:t>
            </a:r>
            <a:r>
              <a:rPr lang="nl-NL" sz="2400" i="1" dirty="0" err="1"/>
              <a:t>disadvantages</a:t>
            </a:r>
            <a:r>
              <a:rPr lang="nl-NL" sz="2400" dirty="0"/>
              <a:t> of </a:t>
            </a:r>
            <a:r>
              <a:rPr lang="nl-NL" sz="2400" dirty="0" err="1"/>
              <a:t>each</a:t>
            </a:r>
            <a:r>
              <a:rPr lang="nl-NL" sz="2400" dirty="0"/>
              <a:t> </a:t>
            </a:r>
            <a:r>
              <a:rPr lang="nl-NL" sz="2400" dirty="0" err="1"/>
              <a:t>technique</a:t>
            </a:r>
            <a:r>
              <a:rPr lang="nl-NL" sz="2400" dirty="0"/>
              <a:t> </a:t>
            </a:r>
            <a:r>
              <a:rPr lang="nl-NL" sz="2400" dirty="0" err="1"/>
              <a:t>for</a:t>
            </a:r>
            <a:r>
              <a:rPr lang="nl-NL" sz="2400" dirty="0"/>
              <a:t> </a:t>
            </a:r>
            <a:r>
              <a:rPr lang="nl-NL" sz="2400" dirty="0" err="1"/>
              <a:t>your</a:t>
            </a:r>
            <a:r>
              <a:rPr lang="nl-NL" sz="2400" dirty="0"/>
              <a:t> intelligent </a:t>
            </a:r>
            <a:r>
              <a:rPr lang="nl-NL" sz="2400" dirty="0" err="1"/>
              <a:t>assistant</a:t>
            </a:r>
            <a:r>
              <a:rPr lang="nl-NL" sz="2400" dirty="0"/>
              <a:t>.</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7</a:t>
            </a:fld>
            <a:endParaRPr lang="en-US" dirty="0"/>
          </a:p>
        </p:txBody>
      </p:sp>
    </p:spTree>
    <p:extLst>
      <p:ext uri="{BB962C8B-B14F-4D97-AF65-F5344CB8AC3E}">
        <p14:creationId xmlns:p14="http://schemas.microsoft.com/office/powerpoint/2010/main" val="3903937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0C538A-CC15-EA49-BC7F-0F2A87E6EB76}"/>
              </a:ext>
            </a:extLst>
          </p:cNvPr>
          <p:cNvSpPr>
            <a:spLocks noGrp="1"/>
          </p:cNvSpPr>
          <p:nvPr>
            <p:ph sz="half" idx="1"/>
          </p:nvPr>
        </p:nvSpPr>
        <p:spPr>
          <a:xfrm>
            <a:off x="1265583" y="1825625"/>
            <a:ext cx="10515600" cy="4760842"/>
          </a:xfrm>
        </p:spPr>
        <p:txBody>
          <a:bodyPr/>
          <a:lstStyle/>
          <a:p>
            <a:r>
              <a:rPr lang="nl-NL" sz="2400" dirty="0"/>
              <a:t>Component name: </a:t>
            </a:r>
          </a:p>
          <a:p>
            <a:r>
              <a:rPr lang="nl-NL" sz="2400" dirty="0"/>
              <a:t>Input:</a:t>
            </a:r>
          </a:p>
          <a:p>
            <a:r>
              <a:rPr lang="nl-NL" sz="2400" dirty="0"/>
              <a:t>Output:</a:t>
            </a:r>
          </a:p>
          <a:p>
            <a:r>
              <a:rPr lang="nl-NL" sz="2400" dirty="0"/>
              <a:t>Type of AI </a:t>
            </a:r>
            <a:r>
              <a:rPr lang="nl-NL" sz="2400" dirty="0" err="1"/>
              <a:t>technique</a:t>
            </a:r>
            <a:r>
              <a:rPr lang="nl-NL" sz="2400" dirty="0"/>
              <a:t> </a:t>
            </a:r>
            <a:r>
              <a:rPr lang="nl-NL" sz="2400" dirty="0" err="1"/>
              <a:t>used</a:t>
            </a:r>
            <a:r>
              <a:rPr lang="nl-NL" sz="2400" dirty="0"/>
              <a:t>:</a:t>
            </a:r>
          </a:p>
          <a:p>
            <a:r>
              <a:rPr lang="nl-NL" sz="2400" dirty="0" err="1"/>
              <a:t>Description</a:t>
            </a:r>
            <a:r>
              <a:rPr lang="nl-NL" sz="2400" dirty="0"/>
              <a:t> of </a:t>
            </a:r>
            <a:r>
              <a:rPr lang="nl-NL" sz="2400" dirty="0" err="1"/>
              <a:t>functionality</a:t>
            </a:r>
            <a:r>
              <a:rPr lang="nl-NL" sz="2400" dirty="0"/>
              <a:t>:</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8</a:t>
            </a:fld>
            <a:endParaRPr lang="en-US" dirty="0"/>
          </a:p>
        </p:txBody>
      </p:sp>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1. Machine reasoning (week 1-3)</a:t>
            </a:r>
          </a:p>
        </p:txBody>
      </p:sp>
    </p:spTree>
    <p:extLst>
      <p:ext uri="{BB962C8B-B14F-4D97-AF65-F5344CB8AC3E}">
        <p14:creationId xmlns:p14="http://schemas.microsoft.com/office/powerpoint/2010/main" val="4169790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91CD2-3C37-5B4B-BAAA-9AA281B72C61}"/>
              </a:ext>
            </a:extLst>
          </p:cNvPr>
          <p:cNvSpPr>
            <a:spLocks noGrp="1"/>
          </p:cNvSpPr>
          <p:nvPr>
            <p:ph type="title"/>
          </p:nvPr>
        </p:nvSpPr>
        <p:spPr/>
        <p:txBody>
          <a:bodyPr/>
          <a:lstStyle/>
          <a:p>
            <a:r>
              <a:rPr lang="en-NL" dirty="0"/>
              <a:t>2. Optimisation (week 2)</a:t>
            </a:r>
          </a:p>
        </p:txBody>
      </p:sp>
      <p:sp>
        <p:nvSpPr>
          <p:cNvPr id="4" name="Slide Number Placeholder 3">
            <a:extLst>
              <a:ext uri="{FF2B5EF4-FFF2-40B4-BE49-F238E27FC236}">
                <a16:creationId xmlns:a16="http://schemas.microsoft.com/office/drawing/2014/main" id="{813C0040-0C52-DA4F-ACEF-DBED1DD38984}"/>
              </a:ext>
            </a:extLst>
          </p:cNvPr>
          <p:cNvSpPr>
            <a:spLocks noGrp="1"/>
          </p:cNvSpPr>
          <p:nvPr>
            <p:ph type="sldNum" sz="quarter" idx="10"/>
          </p:nvPr>
        </p:nvSpPr>
        <p:spPr/>
        <p:txBody>
          <a:bodyPr/>
          <a:lstStyle/>
          <a:p>
            <a:fld id="{6586D83B-F5E2-6149-B7DD-0F6F1BA75908}" type="slidenum">
              <a:rPr lang="en-US" smtClean="0"/>
              <a:pPr/>
              <a:t>9</a:t>
            </a:fld>
            <a:endParaRPr lang="en-US" dirty="0"/>
          </a:p>
        </p:txBody>
      </p:sp>
      <p:sp>
        <p:nvSpPr>
          <p:cNvPr id="7" name="Content Placeholder 2">
            <a:extLst>
              <a:ext uri="{FF2B5EF4-FFF2-40B4-BE49-F238E27FC236}">
                <a16:creationId xmlns:a16="http://schemas.microsoft.com/office/drawing/2014/main" id="{907A8DE9-D8FF-2245-8229-8805614574E8}"/>
              </a:ext>
            </a:extLst>
          </p:cNvPr>
          <p:cNvSpPr>
            <a:spLocks noGrp="1"/>
          </p:cNvSpPr>
          <p:nvPr>
            <p:ph sz="half" idx="1"/>
          </p:nvPr>
        </p:nvSpPr>
        <p:spPr>
          <a:xfrm>
            <a:off x="1265583" y="1825625"/>
            <a:ext cx="10515600" cy="4760842"/>
          </a:xfrm>
        </p:spPr>
        <p:txBody>
          <a:bodyPr/>
          <a:lstStyle/>
          <a:p>
            <a:r>
              <a:rPr lang="nl-NL" sz="2400" dirty="0"/>
              <a:t>Component name: </a:t>
            </a:r>
          </a:p>
          <a:p>
            <a:r>
              <a:rPr lang="nl-NL" sz="2400" dirty="0"/>
              <a:t>Input:</a:t>
            </a:r>
          </a:p>
          <a:p>
            <a:r>
              <a:rPr lang="nl-NL" sz="2400" dirty="0"/>
              <a:t>Output:</a:t>
            </a:r>
          </a:p>
          <a:p>
            <a:r>
              <a:rPr lang="nl-NL" sz="2400" dirty="0"/>
              <a:t>Type of AI </a:t>
            </a:r>
            <a:r>
              <a:rPr lang="nl-NL" sz="2400" dirty="0" err="1"/>
              <a:t>technique</a:t>
            </a:r>
            <a:r>
              <a:rPr lang="nl-NL" sz="2400" dirty="0"/>
              <a:t> </a:t>
            </a:r>
            <a:r>
              <a:rPr lang="nl-NL" sz="2400" dirty="0" err="1"/>
              <a:t>used</a:t>
            </a:r>
            <a:r>
              <a:rPr lang="nl-NL" sz="2400" dirty="0"/>
              <a:t>:</a:t>
            </a:r>
          </a:p>
          <a:p>
            <a:r>
              <a:rPr lang="nl-NL" sz="2400" dirty="0" err="1"/>
              <a:t>Description</a:t>
            </a:r>
            <a:r>
              <a:rPr lang="nl-NL" sz="2400" dirty="0"/>
              <a:t> of </a:t>
            </a:r>
            <a:r>
              <a:rPr lang="nl-NL" sz="2400" dirty="0" err="1"/>
              <a:t>functionality</a:t>
            </a:r>
            <a:r>
              <a:rPr lang="nl-NL" sz="2400" dirty="0"/>
              <a:t>:</a:t>
            </a:r>
          </a:p>
        </p:txBody>
      </p:sp>
    </p:spTree>
    <p:extLst>
      <p:ext uri="{BB962C8B-B14F-4D97-AF65-F5344CB8AC3E}">
        <p14:creationId xmlns:p14="http://schemas.microsoft.com/office/powerpoint/2010/main" val="4236658669"/>
      </p:ext>
    </p:extLst>
  </p:cSld>
  <p:clrMapOvr>
    <a:masterClrMapping/>
  </p:clrMapOvr>
</p:sld>
</file>

<file path=ppt/theme/theme1.xml><?xml version="1.0" encoding="utf-8"?>
<a:theme xmlns:a="http://schemas.openxmlformats.org/drawingml/2006/main" name="UT Title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10.xml><?xml version="1.0" encoding="utf-8"?>
<a:theme xmlns:a="http://schemas.openxmlformats.org/drawingml/2006/main" name="UT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UT Chapter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4.xml><?xml version="1.0" encoding="utf-8"?>
<a:theme xmlns:a="http://schemas.openxmlformats.org/drawingml/2006/main" name="UT Chapter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5.xml><?xml version="1.0" encoding="utf-8"?>
<a:theme xmlns:a="http://schemas.openxmlformats.org/drawingml/2006/main" name="UT Chapter slide White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6.xml><?xml version="1.0" encoding="utf-8"?>
<a:theme xmlns:a="http://schemas.openxmlformats.org/drawingml/2006/main" name="UT Chapter slide Black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7.xml><?xml version="1.0" encoding="utf-8"?>
<a:theme xmlns:a="http://schemas.openxmlformats.org/drawingml/2006/main" name="UT Table of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8.xml><?xml version="1.0" encoding="utf-8"?>
<a:theme xmlns:a="http://schemas.openxmlformats.org/drawingml/2006/main" name="UT Table of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9.xml><?xml version="1.0" encoding="utf-8"?>
<a:theme xmlns:a="http://schemas.openxmlformats.org/drawingml/2006/main" name="UT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docProps/app.xml><?xml version="1.0" encoding="utf-8"?>
<Properties xmlns="http://schemas.openxmlformats.org/officeDocument/2006/extended-properties" xmlns:vt="http://schemas.openxmlformats.org/officeDocument/2006/docPropsVTypes">
  <Template>UT test</Template>
  <TotalTime>60835</TotalTime>
  <Words>844</Words>
  <Application>Microsoft Macintosh PowerPoint</Application>
  <PresentationFormat>Widescreen</PresentationFormat>
  <Paragraphs>78</Paragraphs>
  <Slides>13</Slides>
  <Notes>0</Notes>
  <HiddenSlides>0</HiddenSlides>
  <MMClips>0</MMClips>
  <ScaleCrop>false</ScaleCrop>
  <HeadingPairs>
    <vt:vector size="6" baseType="variant">
      <vt:variant>
        <vt:lpstr>Fonts Used</vt:lpstr>
      </vt:variant>
      <vt:variant>
        <vt:i4>3</vt:i4>
      </vt:variant>
      <vt:variant>
        <vt:lpstr>Theme</vt:lpstr>
      </vt:variant>
      <vt:variant>
        <vt:i4>10</vt:i4>
      </vt:variant>
      <vt:variant>
        <vt:lpstr>Slide Titles</vt:lpstr>
      </vt:variant>
      <vt:variant>
        <vt:i4>13</vt:i4>
      </vt:variant>
    </vt:vector>
  </HeadingPairs>
  <TitlesOfParts>
    <vt:vector size="26" baseType="lpstr">
      <vt:lpstr>Arial</vt:lpstr>
      <vt:lpstr>Arial Narrow</vt:lpstr>
      <vt:lpstr>Calibri</vt:lpstr>
      <vt:lpstr>UT Title slide White</vt:lpstr>
      <vt:lpstr>UT Title slide Black</vt:lpstr>
      <vt:lpstr>UT Chapter slide White</vt:lpstr>
      <vt:lpstr>UT Chapter slide Black</vt:lpstr>
      <vt:lpstr>UT Chapter slide White + logo own name</vt:lpstr>
      <vt:lpstr>UT Chapter slide Black + logo own name</vt:lpstr>
      <vt:lpstr>UT Table of Content slide White</vt:lpstr>
      <vt:lpstr>UT Table of Content slide Black</vt:lpstr>
      <vt:lpstr>UT Content slide White</vt:lpstr>
      <vt:lpstr>UT Content slide Black</vt:lpstr>
      <vt:lpstr>Bonus assignment AI&amp;CS MOD6 TCS/BIT</vt:lpstr>
      <vt:lpstr>Group and Names</vt:lpstr>
      <vt:lpstr>Assignment</vt:lpstr>
      <vt:lpstr>Organization</vt:lpstr>
      <vt:lpstr>Assessment</vt:lpstr>
      <vt:lpstr>Use case: &lt;Your title&gt;</vt:lpstr>
      <vt:lpstr>AI components</vt:lpstr>
      <vt:lpstr>1. Machine reasoning (week 1-3)</vt:lpstr>
      <vt:lpstr>2. Optimisation (week 2)</vt:lpstr>
      <vt:lpstr>3. Machine Learning (week 4-5)</vt:lpstr>
      <vt:lpstr>4. Cybersecurity (week 6)</vt:lpstr>
      <vt:lpstr>Intelligent Assistant Architecture</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Riemsdijk, M.B. van (EEMCS)</cp:lastModifiedBy>
  <cp:revision>443</cp:revision>
  <dcterms:created xsi:type="dcterms:W3CDTF">2019-02-08T09:55:16Z</dcterms:created>
  <dcterms:modified xsi:type="dcterms:W3CDTF">2021-11-15T14:37:21Z</dcterms:modified>
</cp:coreProperties>
</file>