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4" r:id="rId2"/>
    <p:sldId id="754" r:id="rId3"/>
    <p:sldId id="319" r:id="rId4"/>
    <p:sldId id="633" r:id="rId5"/>
    <p:sldId id="320" r:id="rId6"/>
    <p:sldId id="634" r:id="rId7"/>
    <p:sldId id="321" r:id="rId8"/>
    <p:sldId id="322" r:id="rId9"/>
    <p:sldId id="323" r:id="rId10"/>
    <p:sldId id="636" r:id="rId11"/>
    <p:sldId id="635" r:id="rId12"/>
    <p:sldId id="637" r:id="rId13"/>
    <p:sldId id="324" r:id="rId14"/>
    <p:sldId id="325" r:id="rId15"/>
    <p:sldId id="638" r:id="rId16"/>
    <p:sldId id="326" r:id="rId17"/>
    <p:sldId id="632" r:id="rId18"/>
  </p:sldIdLst>
  <p:sldSz cx="9144000" cy="5143500" type="screen16x9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FF"/>
    <a:srgbClr val="615258"/>
    <a:srgbClr val="002C5F"/>
    <a:srgbClr val="887B1B"/>
    <a:srgbClr val="4F2D7F"/>
    <a:srgbClr val="006A4D"/>
    <a:srgbClr val="DC0C30"/>
    <a:srgbClr val="0098C3"/>
    <a:srgbClr val="FED100"/>
    <a:srgbClr val="CF00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81" autoAdjust="0"/>
    <p:restoredTop sz="94682"/>
  </p:normalViewPr>
  <p:slideViewPr>
    <p:cSldViewPr snapToGrid="0">
      <p:cViewPr varScale="1">
        <p:scale>
          <a:sx n="165" d="100"/>
          <a:sy n="165" d="100"/>
        </p:scale>
        <p:origin x="778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D0794-B355-9146-9DF3-1A424D31562C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F2B71-22B3-F247-B21A-7C7CFAB6F2F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6437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E1BD2A-F24E-4ECA-82B3-08C5D5A627D6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95949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1BD2A-F24E-4ECA-82B3-08C5D5A627D6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0951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EE1C5-8D4E-E346-8479-0F8B8569C2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95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1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4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489A5B-5443-774B-BAAC-8552D5EDC67E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9777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330200" y="6438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UT powerpoint sheet small 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143000" cy="51467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55B7E6-641B-3C4B-852A-673B9D7E08DA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3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9777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2" name="Picture 1" descr="UT powerpoint sheet small 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050"/>
            <a:ext cx="1114285" cy="51244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1A503D-97AD-3E46-AF2F-8CBD1B6F036F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1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30251"/>
            <a:ext cx="7486681" cy="228600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2" name="Picture 1" descr="UT powerpoint sheet small 3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"/>
          <a:stretch/>
        </p:blipFill>
        <p:spPr>
          <a:xfrm>
            <a:off x="0" y="0"/>
            <a:ext cx="112395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5C6990-4B7F-3549-A8A4-7547C698211E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8668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3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717550"/>
            <a:ext cx="7486681" cy="23907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7" name="Picture 6" descr="UT powerpoint sheet small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867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D6048-AAE1-3041-A7AB-8773CE51F91D}" type="datetime1">
              <a:rPr lang="en-GB" smtClean="0"/>
              <a:t>18/12/2019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P4.4 Arrays and lists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8DD45-E767-8743-A43C-EE943FFF5141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1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1613D9A8-B5DC-444C-8245-6CF2B64F5554}" type="datetime1">
              <a:rPr lang="en-GB" smtClean="0">
                <a:solidFill>
                  <a:srgbClr val="FFFFFF"/>
                </a:solidFill>
                <a:latin typeface="Arial" charset="0"/>
              </a:rPr>
              <a:t>18/12/2019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‹nr.›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375032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948756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98E71-C7EE-0640-A326-600EB3267AFF}" type="datetime1">
              <a:rPr lang="en-GB" smtClean="0"/>
              <a:t>18/12/2019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P4.4 Arrays and lists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2C6C9-48E1-4141-96F2-5BC6B61D492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51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l-NL" noProof="0" dirty="0"/>
              <a:t>Click </a:t>
            </a:r>
            <a:r>
              <a:rPr lang="nl-NL" noProof="0" dirty="0" err="1"/>
              <a:t>to</a:t>
            </a:r>
            <a:r>
              <a:rPr lang="nl-NL" noProof="0" dirty="0"/>
              <a:t> </a:t>
            </a:r>
            <a:r>
              <a:rPr lang="nl-NL" noProof="0" dirty="0" err="1"/>
              <a:t>edit</a:t>
            </a:r>
            <a:r>
              <a:rPr lang="nl-NL" noProof="0" dirty="0"/>
              <a:t> Master </a:t>
            </a:r>
            <a:r>
              <a:rPr lang="nl-NL" noProof="0" dirty="0" err="1"/>
              <a:t>text</a:t>
            </a:r>
            <a:r>
              <a:rPr lang="nl-NL" noProof="0" dirty="0"/>
              <a:t> </a:t>
            </a:r>
            <a:r>
              <a:rPr lang="nl-NL" noProof="0" dirty="0" err="1"/>
              <a:t>styles</a:t>
            </a:r>
            <a:endParaRPr lang="nl-NL" noProof="0" dirty="0"/>
          </a:p>
          <a:p>
            <a:pPr lvl="1"/>
            <a:r>
              <a:rPr lang="nl-NL" noProof="0" dirty="0"/>
              <a:t>Second level</a:t>
            </a:r>
          </a:p>
          <a:p>
            <a:pPr lvl="2"/>
            <a:r>
              <a:rPr lang="nl-NL" noProof="0" dirty="0" err="1"/>
              <a:t>Third</a:t>
            </a:r>
            <a:r>
              <a:rPr lang="nl-NL" noProof="0" dirty="0"/>
              <a:t> level</a:t>
            </a:r>
          </a:p>
          <a:p>
            <a:pPr lvl="3"/>
            <a:r>
              <a:rPr lang="nl-NL" noProof="0" dirty="0" err="1"/>
              <a:t>Fourth</a:t>
            </a:r>
            <a:r>
              <a:rPr lang="nl-NL" noProof="0" dirty="0"/>
              <a:t> level</a:t>
            </a:r>
          </a:p>
          <a:p>
            <a:pPr lvl="4"/>
            <a:r>
              <a:rPr lang="nl-NL" noProof="0" dirty="0" err="1"/>
              <a:t>Fifth</a:t>
            </a:r>
            <a:r>
              <a:rPr lang="nl-NL" noProof="0" dirty="0"/>
              <a:t> level</a:t>
            </a:r>
            <a:endParaRPr lang="en-US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ADECB13B-CC95-D64F-98A0-4A644A4B081C}" type="datetime1">
              <a:rPr lang="en-GB" smtClean="0">
                <a:solidFill>
                  <a:srgbClr val="FFFFFF"/>
                </a:solidFill>
                <a:latin typeface="Arial" charset="0"/>
              </a:rPr>
              <a:t>18/12/2019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‹nr.›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142237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  <p:pic>
        <p:nvPicPr>
          <p:cNvPr id="9" name="Afbeelding 8" descr="UT powerpoint sheet small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412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48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86B0890C-D6B4-3F4E-A059-3E980B553E80}" type="datetime1">
              <a:rPr lang="en-GB" smtClean="0">
                <a:solidFill>
                  <a:srgbClr val="FFFFFF"/>
                </a:solidFill>
                <a:latin typeface="Arial" charset="0"/>
              </a:rPr>
              <a:t>18/12/2019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‹nr.›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142237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855995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9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4676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4676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/>
            </a:lvl1pPr>
            <a:lvl2pPr>
              <a:lnSpc>
                <a:spcPct val="100000"/>
              </a:lnSpc>
              <a:defRPr>
                <a:solidFill>
                  <a:srgbClr val="0070C0"/>
                </a:solidFill>
              </a:defRPr>
            </a:lvl2pPr>
            <a:lvl3pPr>
              <a:lnSpc>
                <a:spcPct val="100000"/>
              </a:lnSpc>
              <a:defRPr>
                <a:solidFill>
                  <a:srgbClr val="0070C0"/>
                </a:solidFill>
              </a:defRPr>
            </a:lvl3pPr>
            <a:lvl4pPr>
              <a:lnSpc>
                <a:spcPct val="100000"/>
              </a:lnSpc>
              <a:defRPr>
                <a:solidFill>
                  <a:srgbClr val="0070C0"/>
                </a:solidFill>
              </a:defRPr>
            </a:lvl4pPr>
            <a:lvl5pPr>
              <a:lnSpc>
                <a:spcPct val="100000"/>
              </a:lnSpc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nl-NL" noProof="0" dirty="0"/>
              <a:t>Click to edit Master text styles</a:t>
            </a:r>
          </a:p>
          <a:p>
            <a:pPr lvl="1"/>
            <a:r>
              <a:rPr lang="nl-NL" noProof="0" dirty="0"/>
              <a:t>Second level</a:t>
            </a:r>
          </a:p>
          <a:p>
            <a:pPr lvl="2"/>
            <a:r>
              <a:rPr lang="nl-NL" noProof="0" dirty="0"/>
              <a:t>Third level</a:t>
            </a:r>
          </a:p>
          <a:p>
            <a:pPr lvl="3"/>
            <a:r>
              <a:rPr lang="nl-NL" noProof="0" dirty="0"/>
              <a:t>Fourth level</a:t>
            </a:r>
          </a:p>
          <a:p>
            <a:pPr lvl="4"/>
            <a:r>
              <a:rPr lang="nl-NL" noProof="0" dirty="0"/>
              <a:t>Fifth level</a:t>
            </a:r>
            <a:endParaRPr lang="en-US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US">
                <a:solidFill>
                  <a:srgbClr val="FFFFFF"/>
                </a:solidFill>
                <a:latin typeface="Arial" charset="0"/>
              </a:rPr>
              <a:t>06/09/2010</a:t>
            </a:r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6.x IDE Tips &amp; Tricks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defRPr/>
            </a:pPr>
            <a:fld id="{6367893C-9E1D-4CCD-9CD6-385101A54B3A}" type="slidenum">
              <a:rPr lang="en-GB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defRPr/>
              </a:pPr>
              <a:t>‹nr.›</a:t>
            </a:fld>
            <a:endParaRPr lang="en-GB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082902" y="375032"/>
            <a:ext cx="7775378" cy="549739"/>
          </a:xfrm>
        </p:spPr>
        <p:txBody>
          <a:bodyPr lIns="0" tIns="0" rIns="0" bIns="0" anchor="b" anchorCtr="0"/>
          <a:lstStyle>
            <a:lvl1pPr marL="0" indent="0">
              <a:buNone/>
              <a:defRPr sz="1950" b="1" cap="all" baseline="0">
                <a:latin typeface="+mj-lt"/>
              </a:defRPr>
            </a:lvl1pPr>
          </a:lstStyle>
          <a:p>
            <a:pPr lvl="0"/>
            <a:r>
              <a:rPr lang="en-US" noProof="0" dirty="0"/>
              <a:t>Click here and type the title</a:t>
            </a:r>
          </a:p>
        </p:txBody>
      </p:sp>
    </p:spTree>
    <p:extLst>
      <p:ext uri="{BB962C8B-B14F-4D97-AF65-F5344CB8AC3E}">
        <p14:creationId xmlns:p14="http://schemas.microsoft.com/office/powerpoint/2010/main" val="297423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D60D57-073B-314D-A407-F9EA64E12977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8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8AECB8-E3AE-C844-AAD6-1D1B7DEB46EC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1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7E52A5-6314-3E4D-B0B9-0B9BC0D84013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0" y="1232288"/>
            <a:ext cx="9144000" cy="300039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0" y="133350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5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afbeelding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12"/>
          <p:cNvSpPr>
            <a:spLocks noGrp="1"/>
          </p:cNvSpPr>
          <p:nvPr>
            <p:ph type="body" sz="quarter" idx="16"/>
          </p:nvPr>
        </p:nvSpPr>
        <p:spPr>
          <a:xfrm>
            <a:off x="5410200" y="1250950"/>
            <a:ext cx="3448081" cy="3302000"/>
          </a:xfrm>
        </p:spPr>
        <p:txBody>
          <a:bodyPr/>
          <a:lstStyle>
            <a:lvl1pPr marL="0" indent="0">
              <a:buFontTx/>
              <a:buNone/>
              <a:defRPr baseline="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3"/>
          </p:nvPr>
        </p:nvSpPr>
        <p:spPr>
          <a:xfrm>
            <a:off x="0" y="1246575"/>
            <a:ext cx="5257800" cy="330758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3AD552-A317-0340-85C8-32F260FD9125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0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136061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2" name="Tijdelijke aanduiding voor tekst 15"/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99FE28-98E0-2A4C-9B7C-0D54D2A7E168}" type="datetime1">
              <a:rPr lang="en-GB" smtClean="0"/>
              <a:t>18/12/2019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P4.4 Arrays and lists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9CC7F-86E1-48DE-82DC-E9AC50D0453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4"/>
          </p:nvPr>
        </p:nvSpPr>
        <p:spPr>
          <a:xfrm>
            <a:off x="1371600" y="1231199"/>
            <a:ext cx="7772400" cy="2999700"/>
          </a:xfrm>
        </p:spPr>
        <p:txBody>
          <a:bodyPr/>
          <a:lstStyle/>
          <a:p>
            <a:r>
              <a:rPr lang="en-US"/>
              <a:t>Click icon to add chart</a:t>
            </a:r>
            <a:endParaRPr lang="nl-NL" dirty="0"/>
          </a:p>
        </p:txBody>
      </p:sp>
      <p:sp>
        <p:nvSpPr>
          <p:cNvPr id="11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136061"/>
            <a:ext cx="7543800" cy="549739"/>
          </a:xfrm>
        </p:spPr>
        <p:txBody>
          <a:bodyPr lIns="0" tIns="0" rIns="0" bIns="0" anchor="b" anchorCtr="0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4" name="Tijdelijke aanduiding voor tekst 15"/>
          <p:cNvSpPr>
            <a:spLocks noGrp="1"/>
          </p:cNvSpPr>
          <p:nvPr>
            <p:ph type="body" sz="quarter" idx="15" hasCustomPrompt="1"/>
          </p:nvPr>
        </p:nvSpPr>
        <p:spPr>
          <a:xfrm>
            <a:off x="1371601" y="742950"/>
            <a:ext cx="7543800" cy="214313"/>
          </a:xfrm>
        </p:spPr>
        <p:txBody>
          <a:bodyPr lIns="0" tIns="0" rIns="0" bIns="0" anchor="b" anchorCtr="0"/>
          <a:lstStyle>
            <a:lvl1pPr>
              <a:buFontTx/>
              <a:buNone/>
              <a:defRPr sz="1800"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type the </a:t>
            </a:r>
            <a:r>
              <a:rPr lang="nl-NL" dirty="0" err="1"/>
              <a:t>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2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3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6400" y="1233488"/>
            <a:ext cx="6786562" cy="1102519"/>
          </a:xfrm>
          <a:prstGeom prst="rect">
            <a:avLst/>
          </a:prstGeom>
        </p:spPr>
        <p:txBody>
          <a:bodyPr lIns="0" anchor="b" anchorCtr="0"/>
          <a:lstStyle>
            <a:lvl1pPr>
              <a:lnSpc>
                <a:spcPts val="2500"/>
              </a:lnSpc>
              <a:defRPr sz="26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6400" y="2276475"/>
            <a:ext cx="6788150" cy="826294"/>
          </a:xfrm>
        </p:spPr>
        <p:txBody>
          <a:bodyPr lIns="0"/>
          <a:lstStyle>
            <a:lvl1pPr marL="0" indent="0">
              <a:buFont typeface="Wingdings" pitchFamily="2" charset="2"/>
              <a:buNone/>
              <a:defRPr sz="1800" cap="all" baseline="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T_Logo_Black_EN.jpg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4629150"/>
            <a:ext cx="2362200" cy="455714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352550"/>
            <a:ext cx="7509600" cy="267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opmaakprofielen van de </a:t>
            </a:r>
            <a:r>
              <a:rPr lang="nl-NL" dirty="0" err="1"/>
              <a:t>modeltekst</a:t>
            </a:r>
            <a:r>
              <a:rPr lang="nl-NL" dirty="0"/>
              <a:t>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72376" y="4629150"/>
            <a:ext cx="9366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fld id="{0072B59E-70ED-4D40-8F95-52A832A249A1}" type="datetime1">
              <a:rPr lang="en-GB" smtClean="0"/>
              <a:t>18/12/2019</a:t>
            </a:fld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40125" y="4629150"/>
            <a:ext cx="40322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r>
              <a:rPr lang="nl-NL"/>
              <a:t>P4.4 Arrays and lists</a:t>
            </a:r>
            <a:endParaRPr lang="nl-NL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09000" y="4627562"/>
            <a:ext cx="3746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ts val="1500"/>
              </a:lnSpc>
              <a:defRPr sz="1000"/>
            </a:lvl1pPr>
          </a:lstStyle>
          <a:p>
            <a:fld id="{D818A380-CEF3-4FA4-B905-6E6A3B62A7C3}" type="slidenum">
              <a:rPr lang="nl-NL"/>
              <a:pPr/>
              <a:t>‹nr.›</a:t>
            </a:fld>
            <a:endParaRPr lang="nl-NL" dirty="0"/>
          </a:p>
        </p:txBody>
      </p:sp>
      <p:cxnSp>
        <p:nvCxnSpPr>
          <p:cNvPr id="10" name="Rechte verbindingslijn 9"/>
          <p:cNvCxnSpPr/>
          <p:nvPr/>
        </p:nvCxnSpPr>
        <p:spPr>
          <a:xfrm>
            <a:off x="1371600" y="1047750"/>
            <a:ext cx="77808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6" r:id="rId4"/>
    <p:sldLayoutId id="2147483660" r:id="rId5"/>
    <p:sldLayoutId id="2147483665" r:id="rId6"/>
    <p:sldLayoutId id="2147483661" r:id="rId7"/>
    <p:sldLayoutId id="2147483662" r:id="rId8"/>
    <p:sldLayoutId id="2147483663" r:id="rId9"/>
    <p:sldLayoutId id="2147483664" r:id="rId10"/>
    <p:sldLayoutId id="2147483655" r:id="rId11"/>
    <p:sldLayoutId id="2147483656" r:id="rId12"/>
    <p:sldLayoutId id="2147483657" r:id="rId13"/>
    <p:sldLayoutId id="2147483658" r:id="rId14"/>
    <p:sldLayoutId id="2147483668" r:id="rId15"/>
    <p:sldLayoutId id="2147483672" r:id="rId16"/>
    <p:sldLayoutId id="2147483673" r:id="rId17"/>
    <p:sldLayoutId id="2147483674" r:id="rId18"/>
    <p:sldLayoutId id="2147483675" r:id="rId19"/>
    <p:sldLayoutId id="2147483678" r:id="rId20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Arial Narrow" pitchFamily="34" charset="0"/>
        </a:defRPr>
      </a:lvl9pPr>
    </p:titleStyle>
    <p:bodyStyle>
      <a:lvl1pPr marL="255588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809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2pPr>
      <a:lvl3pPr marL="801688" indent="-238125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3pPr>
      <a:lvl4pPr marL="1077913" indent="-250825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4pPr>
      <a:lvl5pPr marL="13446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5pPr>
      <a:lvl6pPr marL="18018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6pPr>
      <a:lvl7pPr marL="22590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7pPr>
      <a:lvl8pPr marL="27162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8pPr>
      <a:lvl9pPr marL="3173413" indent="-255588" algn="l" defTabSz="238125" rtl="0" eaLnBrk="1" fontAlgn="base" hangingPunct="1">
        <a:lnSpc>
          <a:spcPts val="2500"/>
        </a:lnSpc>
        <a:spcBef>
          <a:spcPct val="20000"/>
        </a:spcBef>
        <a:spcAft>
          <a:spcPct val="0"/>
        </a:spcAft>
        <a:buFont typeface="Wingdings" pitchFamily="2" charset="2"/>
        <a:buChar char="§"/>
        <a:defRPr sz="17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nl-NL" dirty="0">
                <a:latin typeface="Arial Narrow" charset="0"/>
              </a:rPr>
            </a:br>
            <a:br>
              <a:rPr lang="nl-NL" dirty="0">
                <a:latin typeface="Arial Narrow" charset="0"/>
              </a:rPr>
            </a:br>
            <a:r>
              <a:rPr lang="nl-NL" dirty="0">
                <a:latin typeface="Arial Narrow" charset="0"/>
              </a:rPr>
              <a:t>Programming: </a:t>
            </a:r>
            <a:r>
              <a:rPr lang="en-GB" sz="2800" dirty="0">
                <a:solidFill>
                  <a:srgbClr val="FFFFFF"/>
                </a:solidFill>
              </a:rPr>
              <a:t>IDE Tips &amp; Tricks</a:t>
            </a:r>
            <a:br>
              <a:rPr lang="nl-NL" dirty="0">
                <a:latin typeface="Arial Narrow" charset="0"/>
              </a:rPr>
            </a:br>
            <a:br>
              <a:rPr lang="en-US" dirty="0">
                <a:latin typeface="Arial Narrow" charset="0"/>
              </a:rPr>
            </a:br>
            <a:r>
              <a:rPr lang="en-US" sz="2200" dirty="0">
                <a:latin typeface="Arial Narrow" charset="0"/>
              </a:rPr>
              <a:t>Tom van Dijk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latin typeface="Arial Narrow" charset="0"/>
              </a:rPr>
              <a:t>201700117-1B Module 2: Software Systems</a:t>
            </a:r>
          </a:p>
          <a:p>
            <a:r>
              <a:rPr lang="nl-NL" dirty="0">
                <a:latin typeface="Arial Narrow" charset="0"/>
              </a:rPr>
              <a:t>19 December 2019</a:t>
            </a:r>
          </a:p>
        </p:txBody>
      </p:sp>
    </p:spTree>
    <p:extLst>
      <p:ext uri="{BB962C8B-B14F-4D97-AF65-F5344CB8AC3E}">
        <p14:creationId xmlns:p14="http://schemas.microsoft.com/office/powerpoint/2010/main" val="3990494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16534163-59F8-EC4E-B716-B0BE84D7F2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6220" r="25933" b="17987"/>
          <a:stretch/>
        </p:blipFill>
        <p:spPr>
          <a:xfrm>
            <a:off x="2724752" y="1159639"/>
            <a:ext cx="3635408" cy="3195337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2C6A6-DEEC-304B-BD89-CFF61A2D5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33988-0B50-D544-A858-06B1CEDE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1B6469-D2E3-4740-B84D-3E1A3F07E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CA1B2B-CD4A-4B41-9AE4-B87035AB2A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Eclipse (project and global) preferences</a:t>
            </a:r>
            <a:endParaRPr lang="nl-NL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FC1876-AC5A-E84F-AF6E-D1B915CE64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Run/Debug: Console settings</a:t>
            </a:r>
          </a:p>
        </p:txBody>
      </p:sp>
    </p:spTree>
    <p:extLst>
      <p:ext uri="{BB962C8B-B14F-4D97-AF65-F5344CB8AC3E}">
        <p14:creationId xmlns:p14="http://schemas.microsoft.com/office/powerpoint/2010/main" val="4282111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6812265-6A9B-2647-9344-1DFEE56AD4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>
                    <a:solidFill>
                      <a:schemeClr val="accent2"/>
                    </a:solidFill>
                  </a:rPr>
                  <a:t>Editor save actions</a:t>
                </a:r>
              </a:p>
              <a:p>
                <a:pPr lvl="1"/>
                <a:r>
                  <a:rPr lang="en-US" dirty="0"/>
                  <a:t>Java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Editor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Save Actions: tick and select</a:t>
                </a:r>
              </a:p>
              <a:p>
                <a:r>
                  <a:rPr lang="en-US" dirty="0">
                    <a:solidFill>
                      <a:schemeClr val="accent2"/>
                    </a:solidFill>
                  </a:rPr>
                  <a:t>Limited number of open editors</a:t>
                </a:r>
              </a:p>
              <a:p>
                <a:pPr lvl="1"/>
                <a:r>
                  <a:rPr lang="en-US" dirty="0"/>
                  <a:t>General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Editors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Close Editors Automatically (tick)</a:t>
                </a:r>
              </a:p>
              <a:p>
                <a:r>
                  <a:rPr lang="en-US" dirty="0">
                    <a:solidFill>
                      <a:schemeClr val="accent2"/>
                    </a:solidFill>
                  </a:rPr>
                  <a:t>Compiler warnings vs errors</a:t>
                </a:r>
              </a:p>
              <a:p>
                <a:pPr lvl="1"/>
                <a:r>
                  <a:rPr lang="en-US" dirty="0"/>
                  <a:t>Java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Compiler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Errors/Warnings: pick your poison</a:t>
                </a:r>
              </a:p>
              <a:p>
                <a:r>
                  <a:rPr lang="en-US" dirty="0" err="1">
                    <a:solidFill>
                      <a:schemeClr val="accent2"/>
                    </a:solidFill>
                  </a:rPr>
                  <a:t>Personalised</a:t>
                </a:r>
                <a:r>
                  <a:rPr lang="en-US" dirty="0">
                    <a:solidFill>
                      <a:schemeClr val="accent2"/>
                    </a:solidFill>
                  </a:rPr>
                  <a:t> TODOs</a:t>
                </a:r>
              </a:p>
              <a:p>
                <a:pPr lvl="1"/>
                <a:r>
                  <a:rPr lang="en-US" dirty="0"/>
                  <a:t>Java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Compiler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Task Tags: use at will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6812265-6A9B-2647-9344-1DFEE56AD4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61" t="-474" b="-15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F75B9-EA57-2742-B620-E4E958909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D20F02-52D8-FD43-82E5-380C9E9B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385B0A-4882-3C49-90B5-B6E5E93A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11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BE5B87-EE95-284F-8D26-4A531CE90F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Eclipse (project and global) preferences</a:t>
            </a:r>
            <a:endParaRPr lang="nl-NL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056609-0297-D849-BD2A-1926EF8D8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9896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C4CE5A-3666-0C47-BFDA-46F48B627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87CFB-8F91-1F43-9B0F-373D82CA0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CA2152-F5D0-B643-A8A9-C6042D54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12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CC5B0E-1B56-6846-A2A5-610427A818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Eclipse (project and global) preferences</a:t>
            </a:r>
            <a:endParaRPr lang="nl-NL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31645DF-F386-E443-81A2-21627F3CB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JavA</a:t>
            </a:r>
            <a:r>
              <a:rPr lang="en-US" dirty="0"/>
              <a:t> Editor: Save Actions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EA11944-EDE3-A241-9385-72151FFDB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655" y="1210390"/>
            <a:ext cx="3560690" cy="331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13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71600" y="1352550"/>
            <a:ext cx="6725920" cy="2670572"/>
          </a:xfrm>
        </p:spPr>
        <p:txBody>
          <a:bodyPr/>
          <a:lstStyle/>
          <a:p>
            <a:r>
              <a:rPr lang="en-US" dirty="0"/>
              <a:t>Do you want to be </a:t>
            </a:r>
            <a:r>
              <a:rPr lang="en-US" dirty="0">
                <a:solidFill>
                  <a:schemeClr val="accent1"/>
                </a:solidFill>
              </a:rPr>
              <a:t>sloppy</a:t>
            </a:r>
            <a:r>
              <a:rPr lang="en-US" dirty="0"/>
              <a:t> or </a:t>
            </a:r>
            <a:r>
              <a:rPr lang="en-US" dirty="0">
                <a:solidFill>
                  <a:schemeClr val="accent1"/>
                </a:solidFill>
              </a:rPr>
              <a:t>neat</a:t>
            </a:r>
            <a:r>
              <a:rPr lang="en-US" dirty="0"/>
              <a:t>?</a:t>
            </a:r>
          </a:p>
          <a:p>
            <a:r>
              <a:rPr lang="en-US" dirty="0"/>
              <a:t>You should have no </a:t>
            </a:r>
            <a:r>
              <a:rPr lang="en-US" dirty="0">
                <a:solidFill>
                  <a:schemeClr val="accent1"/>
                </a:solidFill>
              </a:rPr>
              <a:t>remaining problems</a:t>
            </a:r>
          </a:p>
          <a:p>
            <a:pPr lvl="1"/>
            <a:r>
              <a:rPr lang="en-US" dirty="0"/>
              <a:t>No errors, warning markers nor TODOs</a:t>
            </a:r>
          </a:p>
          <a:p>
            <a:r>
              <a:rPr lang="en-US" dirty="0">
                <a:solidFill>
                  <a:schemeClr val="accent1"/>
                </a:solidFill>
              </a:rPr>
              <a:t>Actions</a:t>
            </a:r>
            <a:r>
              <a:rPr lang="en-US" dirty="0"/>
              <a:t>, in decreasing order of preference</a:t>
            </a:r>
          </a:p>
          <a:p>
            <a:pPr marL="600075" lvl="1" indent="-342900">
              <a:buFont typeface="+mj-lt"/>
              <a:buAutoNum type="arabicPeriod"/>
            </a:pPr>
            <a:r>
              <a:rPr lang="en-US" dirty="0"/>
              <a:t>Solve the issue</a:t>
            </a:r>
          </a:p>
          <a:p>
            <a:pPr marL="600075" lvl="1" indent="-342900">
              <a:buFont typeface="+mj-lt"/>
              <a:buAutoNum type="arabicPeriod"/>
            </a:pPr>
            <a:r>
              <a:rPr lang="en-US" dirty="0"/>
              <a:t>Use Eclipse “quick fixes”</a:t>
            </a:r>
          </a:p>
          <a:p>
            <a:pPr marL="600075" lvl="1" indent="-342900">
              <a:buFont typeface="+mj-lt"/>
              <a:buAutoNum type="arabicPeriod"/>
            </a:pPr>
            <a:r>
              <a:rPr lang="en-US" dirty="0"/>
              <a:t>Tell Eclipse not to generate the warning in the first place</a:t>
            </a:r>
          </a:p>
          <a:p>
            <a:pPr marL="600075" lvl="1" indent="-342900">
              <a:buFont typeface="+mj-lt"/>
              <a:buAutoNum type="arabicPeriod"/>
            </a:pPr>
            <a:r>
              <a:rPr lang="en-US" dirty="0"/>
              <a:t>Remove all TODO comments</a:t>
            </a:r>
          </a:p>
          <a:p>
            <a:pPr lvl="1"/>
            <a:endParaRPr lang="en-US" dirty="0"/>
          </a:p>
          <a:p>
            <a:endParaRPr lang="nl-NL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090FE5B-27AD-C94F-BDB3-7D9C1646F9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Healthy Programming habits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536B8E-D224-4043-B0C7-D8812F520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174" y="408219"/>
            <a:ext cx="2693065" cy="284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7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371600" y="1352550"/>
                <a:ext cx="4514463" cy="2670572"/>
              </a:xfrm>
            </p:spPr>
            <p:txBody>
              <a:bodyPr/>
              <a:lstStyle/>
              <a:p>
                <a:r>
                  <a:rPr lang="en-US" dirty="0">
                    <a:solidFill>
                      <a:schemeClr val="accent2"/>
                    </a:solidFill>
                  </a:rPr>
                  <a:t>Package explorer view</a:t>
                </a:r>
              </a:p>
              <a:p>
                <a:pPr lvl="1"/>
                <a:r>
                  <a:rPr lang="en-US" dirty="0"/>
                  <a:t>Hierarchical view (View Menu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en-US" dirty="0"/>
                  <a:t>Package Presentation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en-US" dirty="0"/>
                  <a:t>Hierarchical)</a:t>
                </a:r>
              </a:p>
              <a:p>
                <a:pPr lvl="1"/>
                <a:r>
                  <a:rPr lang="en-US" dirty="0"/>
                  <a:t>Use “Go Into” (via context menu)</a:t>
                </a:r>
              </a:p>
              <a:p>
                <a:r>
                  <a:rPr lang="en-US" dirty="0">
                    <a:solidFill>
                      <a:schemeClr val="accent2"/>
                    </a:solidFill>
                  </a:rPr>
                  <a:t>Outline view </a:t>
                </a:r>
              </a:p>
              <a:p>
                <a:pPr lvl="1"/>
                <a:r>
                  <a:rPr lang="en-US" dirty="0"/>
                  <a:t>Gives quick overview of single class</a:t>
                </a:r>
              </a:p>
              <a:p>
                <a:pPr lvl="1"/>
                <a:r>
                  <a:rPr lang="en-US" dirty="0"/>
                  <a:t>Available by expanding Package Explorer, but this is less handy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1352550"/>
                <a:ext cx="4514463" cy="2670572"/>
              </a:xfrm>
              <a:blipFill>
                <a:blip r:embed="rId3"/>
                <a:stretch>
                  <a:fillRect l="-3099" t="-474" r="-845" b="-109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Perspectives and views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B2C8149-11D8-3D44-8969-4450F46FBD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JAVA and Debug perspectives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EC7AC4C5-0B54-B64E-BA48-12846EE8F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182" y="97472"/>
            <a:ext cx="2579013" cy="3881120"/>
          </a:xfrm>
          <a:prstGeom prst="rect">
            <a:avLst/>
          </a:prstGeom>
        </p:spPr>
      </p:pic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389BA9-B63F-F440-8AA9-76BC58290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105" y="2235200"/>
            <a:ext cx="2786895" cy="22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1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D8E512-0649-D541-948C-0AB83B5F4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Problems view</a:t>
            </a:r>
          </a:p>
          <a:p>
            <a:pPr lvl="1"/>
            <a:r>
              <a:rPr lang="en-US" dirty="0"/>
              <a:t>All errors and warnings in a glance</a:t>
            </a:r>
          </a:p>
          <a:p>
            <a:pPr lvl="1"/>
            <a:r>
              <a:rPr lang="en-US" dirty="0"/>
              <a:t>Multiple projects? Close those you are not working on</a:t>
            </a:r>
            <a:endParaRPr lang="nl-NL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64FBD9-B080-8941-BD56-19C620464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979A8-E949-A643-BDF9-A730D3CB9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D5264E-DDFF-F94A-AA26-83C7CE3D9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15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CAD1C9-4F02-EF4D-9939-EA7E293931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Perspectives and views</a:t>
            </a:r>
            <a:endParaRPr lang="nl-NL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E5095D-F44E-A44B-984A-75A5FCD355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FB036707-0F45-0344-91A5-D4CC767D68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605" y="2687836"/>
            <a:ext cx="6522720" cy="16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21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Ctrl-G	go to declaration (of called method or type)</a:t>
            </a:r>
          </a:p>
          <a:p>
            <a:r>
              <a:rPr lang="en-US" dirty="0"/>
              <a:t>Ctrl-Space	Code completion</a:t>
            </a:r>
          </a:p>
          <a:p>
            <a:r>
              <a:rPr lang="en-US" dirty="0"/>
              <a:t>Ctrl-F11	Re-run most recent, F11 Re-debug most recent</a:t>
            </a:r>
          </a:p>
          <a:p>
            <a:r>
              <a:rPr lang="en-US" dirty="0"/>
              <a:t>Alt-Shift-S	All code generation options</a:t>
            </a:r>
          </a:p>
          <a:p>
            <a:r>
              <a:rPr lang="en-US" dirty="0"/>
              <a:t>Alt-Shift-T	All refactoring options</a:t>
            </a:r>
          </a:p>
          <a:p>
            <a:r>
              <a:rPr lang="en-US" dirty="0"/>
              <a:t>Alt-Shift-R	Rename</a:t>
            </a:r>
          </a:p>
          <a:p>
            <a:r>
              <a:rPr lang="en-US" dirty="0"/>
              <a:t>Alt-Shift-Z	Surround with try/catch</a:t>
            </a:r>
          </a:p>
          <a:p>
            <a:r>
              <a:rPr lang="en-US" dirty="0"/>
              <a:t>Ctrl-Shift-T	Find type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Keyboard shortcuts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B791026-27CF-2143-8E38-077227ECE6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4095825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2735EA-855F-8949-B862-AD3A6CD89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Eclipse is a complex IDE, bug it gives </a:t>
            </a:r>
            <a:r>
              <a:rPr lang="en-GB" dirty="0">
                <a:solidFill>
                  <a:schemeClr val="accent1"/>
                </a:solidFill>
              </a:rPr>
              <a:t>a lot of control </a:t>
            </a:r>
            <a:r>
              <a:rPr lang="en-GB" dirty="0"/>
              <a:t>over the behaviour of the </a:t>
            </a:r>
            <a:r>
              <a:rPr lang="en-GB" dirty="0">
                <a:solidFill>
                  <a:schemeClr val="accent1"/>
                </a:solidFill>
              </a:rPr>
              <a:t>Java editor</a:t>
            </a:r>
            <a:r>
              <a:rPr lang="en-GB" dirty="0"/>
              <a:t>, </a:t>
            </a:r>
            <a:r>
              <a:rPr lang="en-GB" dirty="0">
                <a:solidFill>
                  <a:schemeClr val="accent1"/>
                </a:solidFill>
              </a:rPr>
              <a:t>run configurations</a:t>
            </a:r>
            <a:r>
              <a:rPr lang="en-GB" dirty="0"/>
              <a:t>, </a:t>
            </a:r>
            <a:r>
              <a:rPr lang="en-GB" dirty="0">
                <a:solidFill>
                  <a:schemeClr val="accent1"/>
                </a:solidFill>
              </a:rPr>
              <a:t>project properties</a:t>
            </a:r>
            <a:r>
              <a:rPr lang="en-GB" dirty="0"/>
              <a:t>, etc.</a:t>
            </a:r>
          </a:p>
          <a:p>
            <a:r>
              <a:rPr lang="en-GB" dirty="0"/>
              <a:t>By properly using these </a:t>
            </a:r>
            <a:r>
              <a:rPr lang="en-GB" dirty="0">
                <a:solidFill>
                  <a:schemeClr val="accent1"/>
                </a:solidFill>
              </a:rPr>
              <a:t>capabilities</a:t>
            </a:r>
            <a:r>
              <a:rPr lang="en-GB" dirty="0"/>
              <a:t> you can be </a:t>
            </a:r>
            <a:r>
              <a:rPr lang="en-GB" dirty="0">
                <a:solidFill>
                  <a:schemeClr val="accent1"/>
                </a:solidFill>
              </a:rPr>
              <a:t>more productive </a:t>
            </a:r>
            <a:br>
              <a:rPr lang="en-GB" dirty="0"/>
            </a:br>
            <a:r>
              <a:rPr lang="en-GB" dirty="0"/>
              <a:t>→ do </a:t>
            </a:r>
            <a:r>
              <a:rPr lang="en-GB" dirty="0">
                <a:solidFill>
                  <a:schemeClr val="accent1"/>
                </a:solidFill>
              </a:rPr>
              <a:t>more work correctly</a:t>
            </a:r>
            <a:r>
              <a:rPr lang="en-GB" dirty="0"/>
              <a:t> in </a:t>
            </a:r>
            <a:r>
              <a:rPr lang="en-GB" dirty="0">
                <a:solidFill>
                  <a:schemeClr val="accent1"/>
                </a:solidFill>
              </a:rPr>
              <a:t>less time</a:t>
            </a:r>
            <a:endParaRPr lang="en-GB" dirty="0"/>
          </a:p>
          <a:p>
            <a:r>
              <a:rPr lang="en-GB" dirty="0"/>
              <a:t>We hope you hate Eclipse a bit less now!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F9A119C-50D8-204B-A6CC-746655A0F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0FE59-2F90-6049-AEA1-843AEFCA80CA}" type="datetime1">
              <a:rPr lang="en-GB" smtClean="0"/>
              <a:t>18/12/2019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B0B7EF-4467-A54C-95DB-FF9386D8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8B750-AEBF-F84F-BD38-DAB818160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17</a:t>
            </a:fld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3CB684-151C-6344-B511-8D0823CAD5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22F5A7-E4F8-9047-913D-4B7EAA3CD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9AB027-1C45-3A41-8F24-D15D97616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7207" y="103772"/>
            <a:ext cx="1966962" cy="13113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841E82-9439-124F-800D-04D189AB9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514" y="3394962"/>
            <a:ext cx="923290" cy="9232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C50075-22E3-2347-96BC-BBC33B979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427623" y="3803257"/>
            <a:ext cx="527666" cy="6135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D659F8-A76C-8348-950D-9A59FCBC0E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5781" y="3378849"/>
            <a:ext cx="923290" cy="92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C06CBD-E807-2F40-9D88-5C7733383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B65936-54A8-9C4E-A88A-E7166CC5CA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Programming line overview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D2E6F-FDCE-3045-A44A-CD0FC77EE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283154B-94CB-A040-A761-0B06A4588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684961"/>
              </p:ext>
            </p:extLst>
          </p:nvPr>
        </p:nvGraphicFramePr>
        <p:xfrm>
          <a:off x="1371600" y="1274380"/>
          <a:ext cx="7512051" cy="30977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595093">
                  <a:extLst>
                    <a:ext uri="{9D8B030D-6E8A-4147-A177-3AD203B41FA5}">
                      <a16:colId xmlns:a16="http://schemas.microsoft.com/office/drawing/2014/main" val="1425933542"/>
                    </a:ext>
                  </a:extLst>
                </a:gridCol>
                <a:gridCol w="2305318">
                  <a:extLst>
                    <a:ext uri="{9D8B030D-6E8A-4147-A177-3AD203B41FA5}">
                      <a16:colId xmlns:a16="http://schemas.microsoft.com/office/drawing/2014/main" val="3224901111"/>
                    </a:ext>
                  </a:extLst>
                </a:gridCol>
                <a:gridCol w="2611640">
                  <a:extLst>
                    <a:ext uri="{9D8B030D-6E8A-4147-A177-3AD203B41FA5}">
                      <a16:colId xmlns:a16="http://schemas.microsoft.com/office/drawing/2014/main" val="143563061"/>
                    </a:ext>
                  </a:extLst>
                </a:gridCol>
              </a:tblGrid>
              <a:tr h="988037">
                <a:tc>
                  <a:txBody>
                    <a:bodyPr/>
                    <a:lstStyle/>
                    <a:p>
                      <a:pPr lvl="0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1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Values and variables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Control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2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Classes and objects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3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Interfaces and Inheritance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Subtyping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Security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612680"/>
                  </a:ext>
                </a:extLst>
              </a:tr>
              <a:tr h="988037">
                <a:tc>
                  <a:txBody>
                    <a:bodyPr/>
                    <a:lstStyle/>
                    <a:p>
                      <a:pPr lvl="0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</a:t>
                      </a: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Arrays and Lists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List implementations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bg2"/>
                          </a:solidFill>
                        </a:rPr>
                        <a:t>Collections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Week 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Exceptions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I/O Streams and MVC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noProof="0" dirty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Security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6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chemeClr val="tx1"/>
                          </a:solidFill>
                        </a:rPr>
                        <a:t>Concurrency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Project kick-off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>
                          <a:solidFill>
                            <a:srgbClr val="FF0000"/>
                          </a:solidFill>
                        </a:rPr>
                        <a:t>IDE Tips &amp; Tricks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70201"/>
                  </a:ext>
                </a:extLst>
              </a:tr>
              <a:tr h="1101348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Week 7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Basic Networking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Networking and Multithreading</a:t>
                      </a:r>
                    </a:p>
                    <a:p>
                      <a:pPr lvl="0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GUIs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noProof="0" dirty="0"/>
                        <a:t>Week 8/9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Advanced Java facilities</a:t>
                      </a:r>
                    </a:p>
                    <a:p>
                      <a:pPr lvl="0"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400" noProof="0" dirty="0"/>
                        <a:t>Test</a:t>
                      </a:r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90000"/>
                        </a:lnSpc>
                        <a:spcAft>
                          <a:spcPct val="35000"/>
                        </a:spcAft>
                      </a:pPr>
                      <a:r>
                        <a:rPr lang="en-US" sz="1400" b="1" dirty="0"/>
                        <a:t>Week 10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noProof="0" dirty="0"/>
                        <a:t>Project</a:t>
                      </a:r>
                      <a:endParaRPr lang="en-US" sz="1400" dirty="0"/>
                    </a:p>
                    <a:p>
                      <a:pPr lvl="0" algn="l"/>
                      <a:r>
                        <a:rPr lang="en-US" sz="1400" noProof="0" dirty="0"/>
                        <a:t>Test </a:t>
                      </a:r>
                      <a:r>
                        <a:rPr lang="en-US" sz="1400" noProof="0" dirty="0" err="1"/>
                        <a:t>resit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885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986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Set breakpoints </a:t>
            </a:r>
            <a:r>
              <a:rPr lang="en-US" dirty="0"/>
              <a:t>(double-click in left-margin)</a:t>
            </a:r>
          </a:p>
          <a:p>
            <a:r>
              <a:rPr lang="en-US" dirty="0"/>
              <a:t>Start program using Debug         instead of Run</a:t>
            </a:r>
          </a:p>
          <a:p>
            <a:pPr lvl="1"/>
            <a:r>
              <a:rPr lang="en-US" dirty="0"/>
              <a:t>When breakpoint is reached, change to Debug Perspective</a:t>
            </a:r>
          </a:p>
          <a:p>
            <a:pPr lvl="1"/>
            <a:r>
              <a:rPr lang="en-US" dirty="0"/>
              <a:t>Step/Step Into code, inspect variables</a:t>
            </a:r>
          </a:p>
          <a:p>
            <a:r>
              <a:rPr lang="en-US" dirty="0">
                <a:solidFill>
                  <a:schemeClr val="accent2"/>
                </a:solidFill>
              </a:rPr>
              <a:t>Advanced</a:t>
            </a:r>
          </a:p>
          <a:p>
            <a:pPr lvl="1"/>
            <a:r>
              <a:rPr lang="en-US" dirty="0"/>
              <a:t>Conditional breakpoints</a:t>
            </a:r>
          </a:p>
          <a:p>
            <a:pPr lvl="1"/>
            <a:r>
              <a:rPr lang="en-US" dirty="0"/>
              <a:t>Global exception breakpoints</a:t>
            </a:r>
          </a:p>
          <a:p>
            <a:pPr lvl="1"/>
            <a:r>
              <a:rPr lang="en-US" dirty="0"/>
              <a:t>Watch/Inspect expressions</a:t>
            </a:r>
            <a:endParaRPr lang="nl-NL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6.x IDE Tips &amp; Tricks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9BA4B-32B1-6947-884A-16BFF3B87F2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Debugging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DD6C6E-8D42-234E-AC4A-5AD3508AEE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How Do you check what the program is doing?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A830CCA-19F0-E24C-9A51-23B5B1535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365" y="1762568"/>
            <a:ext cx="381000" cy="317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DFC5F2-DFDA-D64C-A41F-6E276CCAA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397" y="1762568"/>
            <a:ext cx="4318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8F005A-CA7A-2F43-B481-92C4B41B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1F7326-6649-C944-AD3D-EE3CE810C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04108-EB34-9C46-BC2C-298FFC0BF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45251A-BF59-9344-9799-F1937073C6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01A07D-65F7-0946-8D69-EB3843BA39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debugging">
            <a:hlinkClick r:id="" action="ppaction://media"/>
            <a:extLst>
              <a:ext uri="{FF2B5EF4-FFF2-40B4-BE49-F238E27FC236}">
                <a16:creationId xmlns:a16="http://schemas.microsoft.com/office/drawing/2014/main" id="{32551B0D-0BEF-1246-B5CA-626C96A034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725" y="0"/>
            <a:ext cx="82296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0ABA91-2F3B-D843-9B6A-6F28BCDD80C2}"/>
              </a:ext>
            </a:extLst>
          </p:cNvPr>
          <p:cNvSpPr/>
          <p:nvPr/>
        </p:nvSpPr>
        <p:spPr>
          <a:xfrm>
            <a:off x="8696325" y="850106"/>
            <a:ext cx="436100" cy="295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2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You can create </a:t>
                </a:r>
                <a:r>
                  <a:rPr lang="en-US" dirty="0">
                    <a:solidFill>
                      <a:schemeClr val="accent1"/>
                    </a:solidFill>
                  </a:rPr>
                  <a:t>multiple run configurations </a:t>
                </a:r>
                <a:r>
                  <a:rPr lang="en-US" dirty="0"/>
                  <a:t>for the same main class</a:t>
                </a:r>
              </a:p>
              <a:p>
                <a:pPr lvl="1"/>
                <a:r>
                  <a:rPr lang="en-US" dirty="0"/>
                  <a:t>Useful if you want to </a:t>
                </a:r>
                <a:r>
                  <a:rPr lang="en-US" dirty="0">
                    <a:solidFill>
                      <a:schemeClr val="accent1"/>
                    </a:solidFill>
                  </a:rPr>
                  <a:t>run a program with different parameters without entering the parameters every time again and again</a:t>
                </a:r>
              </a:p>
              <a:p>
                <a:r>
                  <a:rPr lang="en-US" dirty="0"/>
                  <a:t>Run configurations have a number of further settings</a:t>
                </a:r>
              </a:p>
              <a:p>
                <a:pPr lvl="1"/>
                <a:r>
                  <a:rPr lang="en-US" dirty="0"/>
                  <a:t>Arguments </a:t>
                </a:r>
                <a14:m>
                  <m:oMath xmlns:m="http://schemas.openxmlformats.org/officeDocument/2006/math">
                    <m:r>
                      <a:rPr lang="en-US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nl-NL" dirty="0"/>
                  <a:t> Program </a:t>
                </a:r>
                <a:r>
                  <a:rPr lang="nl-NL" dirty="0" err="1"/>
                  <a:t>Arguments</a:t>
                </a:r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nl-NL" dirty="0"/>
                  <a:t> Variables</a:t>
                </a:r>
              </a:p>
              <a:p>
                <a:pPr lvl="1"/>
                <a:r>
                  <a:rPr lang="en-US" dirty="0"/>
                  <a:t>Arguments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nl-NL" dirty="0"/>
                  <a:t> </a:t>
                </a:r>
                <a:r>
                  <a:rPr lang="nl-NL" dirty="0" err="1"/>
                  <a:t>Working</a:t>
                </a:r>
                <a:r>
                  <a:rPr lang="nl-NL" dirty="0"/>
                  <a:t> Directory</a:t>
                </a:r>
              </a:p>
              <a:p>
                <a:pPr lvl="1"/>
                <a:r>
                  <a:rPr lang="en-US" dirty="0"/>
                  <a:t>Common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nl-NL" dirty="0"/>
                  <a:t> Standard Input </a:t>
                </a:r>
                <a:r>
                  <a:rPr lang="nl-NL" dirty="0" err="1"/>
                  <a:t>and</a:t>
                </a:r>
                <a:r>
                  <a:rPr lang="nl-NL" dirty="0"/>
                  <a:t> Output</a:t>
                </a:r>
              </a:p>
              <a:p>
                <a:pPr lvl="1"/>
                <a:endParaRPr lang="nl-NL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61" t="-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Run configurations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97B17B2-9111-4044-AA32-488C6D70DC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How Do you start your program?</a:t>
            </a:r>
          </a:p>
        </p:txBody>
      </p:sp>
    </p:spTree>
    <p:extLst>
      <p:ext uri="{BB962C8B-B14F-4D97-AF65-F5344CB8AC3E}">
        <p14:creationId xmlns:p14="http://schemas.microsoft.com/office/powerpoint/2010/main" val="9524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35E9AC-6428-B540-8C7C-B02177439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F4C9F-E7BC-624C-9985-6C746170594A}" type="datetime1">
              <a:rPr lang="en-GB" smtClean="0"/>
              <a:t>18/12/2019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17269F-5A2C-BB4D-9069-FEBA9FAE7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P4.4 Arrays and lists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2B40C9-D17C-8340-A8BF-D53D12DBE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CC7F-86E1-48DE-82DC-E9AC50D04532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6D3E35-EFA0-6948-AABF-C065BEF3BB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204CCB2-E36D-7E4B-B2F6-6917B3E053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run-configurations">
            <a:hlinkClick r:id="" action="ppaction://media"/>
            <a:extLst>
              <a:ext uri="{FF2B5EF4-FFF2-40B4-BE49-F238E27FC236}">
                <a16:creationId xmlns:a16="http://schemas.microsoft.com/office/drawing/2014/main" id="{CB2150CE-D4A9-374C-8877-7EECB9D246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0"/>
            <a:ext cx="82296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8EB9157-DFB2-9243-86F4-1C929FC6DD15}"/>
              </a:ext>
            </a:extLst>
          </p:cNvPr>
          <p:cNvSpPr/>
          <p:nvPr/>
        </p:nvSpPr>
        <p:spPr>
          <a:xfrm>
            <a:off x="8686800" y="850106"/>
            <a:ext cx="445625" cy="295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58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Rename</a:t>
            </a:r>
            <a:r>
              <a:rPr lang="en-US" dirty="0"/>
              <a:t>: always use Eclipse support for changing names!</a:t>
            </a:r>
          </a:p>
          <a:p>
            <a:pPr lvl="1"/>
            <a:r>
              <a:rPr lang="en-US" dirty="0"/>
              <a:t>Ensures global renaming</a:t>
            </a:r>
          </a:p>
          <a:p>
            <a:r>
              <a:rPr lang="en-US" dirty="0">
                <a:solidFill>
                  <a:schemeClr val="accent1"/>
                </a:solidFill>
              </a:rPr>
              <a:t>Change method </a:t>
            </a:r>
            <a:r>
              <a:rPr lang="en-US" dirty="0"/>
              <a:t>to add, remove parameters or return type</a:t>
            </a:r>
          </a:p>
          <a:p>
            <a:pPr lvl="1"/>
            <a:r>
              <a:rPr lang="en-US" dirty="0"/>
              <a:t>All calls are also modified</a:t>
            </a:r>
          </a:p>
          <a:p>
            <a:r>
              <a:rPr lang="en-US" dirty="0">
                <a:solidFill>
                  <a:schemeClr val="accent1"/>
                </a:solidFill>
              </a:rPr>
              <a:t>Extract method </a:t>
            </a:r>
            <a:r>
              <a:rPr lang="en-US" dirty="0"/>
              <a:t>to simplify methods or share code</a:t>
            </a:r>
          </a:p>
          <a:p>
            <a:r>
              <a:rPr lang="en-US" dirty="0">
                <a:solidFill>
                  <a:schemeClr val="accent1"/>
                </a:solidFill>
              </a:rPr>
              <a:t>Move</a:t>
            </a:r>
            <a:r>
              <a:rPr lang="en-US" dirty="0"/>
              <a:t> to move around classes, improve package structure</a:t>
            </a:r>
          </a:p>
          <a:p>
            <a:pPr lvl="1"/>
            <a:r>
              <a:rPr lang="en-US" dirty="0"/>
              <a:t>Drag-and-drop also works fine</a:t>
            </a:r>
            <a:endParaRPr lang="nl-NL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Refactoring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04DBAEE-9815-5047-A5C1-9D24E44A19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How Do You Change classes and other things in your project?</a:t>
            </a:r>
          </a:p>
        </p:txBody>
      </p:sp>
    </p:spTree>
    <p:extLst>
      <p:ext uri="{BB962C8B-B14F-4D97-AF65-F5344CB8AC3E}">
        <p14:creationId xmlns:p14="http://schemas.microsoft.com/office/powerpoint/2010/main" val="375238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Constructors</a:t>
            </a:r>
            <a:r>
              <a:rPr lang="en-US" dirty="0"/>
              <a:t> (from fields or from constructor of superclass)</a:t>
            </a:r>
          </a:p>
          <a:p>
            <a:r>
              <a:rPr lang="en-US" dirty="0">
                <a:solidFill>
                  <a:schemeClr val="accent1"/>
                </a:solidFill>
              </a:rPr>
              <a:t>Getters and setters</a:t>
            </a:r>
            <a:r>
              <a:rPr lang="en-US" dirty="0"/>
              <a:t>, mandatory abstract/ overridden methods, etc.</a:t>
            </a:r>
          </a:p>
          <a:p>
            <a:r>
              <a:rPr lang="en-US" dirty="0">
                <a:solidFill>
                  <a:schemeClr val="accent1"/>
                </a:solidFill>
              </a:rPr>
              <a:t>Standard implementation </a:t>
            </a:r>
            <a:r>
              <a:rPr lang="en-US" dirty="0"/>
              <a:t>of default methods</a:t>
            </a:r>
          </a:p>
          <a:p>
            <a:pPr lvl="1"/>
            <a:r>
              <a:rPr lang="en-US" dirty="0" err="1"/>
              <a:t>toString</a:t>
            </a:r>
            <a:r>
              <a:rPr lang="en-US" dirty="0"/>
              <a:t>, equals and </a:t>
            </a:r>
            <a:r>
              <a:rPr lang="en-US" dirty="0" err="1"/>
              <a:t>hashCode</a:t>
            </a:r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Code completion </a:t>
            </a:r>
            <a:r>
              <a:rPr lang="en-US" dirty="0"/>
              <a:t>(Ctrl-Space or leave cursor at some point)</a:t>
            </a:r>
          </a:p>
          <a:p>
            <a:pPr lvl="1"/>
            <a:r>
              <a:rPr lang="en-US" dirty="0"/>
              <a:t>Search for appropriate method/field/type</a:t>
            </a:r>
          </a:p>
          <a:p>
            <a:pPr lvl="1"/>
            <a:r>
              <a:rPr lang="en-US" dirty="0"/>
              <a:t>Insert template for/while loop</a:t>
            </a:r>
            <a:endParaRPr lang="nl-NL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Code generation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0AEA23E-09F2-4748-8649-FF6235CEB5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Boilerplate code</a:t>
            </a:r>
          </a:p>
        </p:txBody>
      </p:sp>
    </p:spTree>
    <p:extLst>
      <p:ext uri="{BB962C8B-B14F-4D97-AF65-F5344CB8AC3E}">
        <p14:creationId xmlns:p14="http://schemas.microsoft.com/office/powerpoint/2010/main" val="1495576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>
                    <a:solidFill>
                      <a:schemeClr val="accent2"/>
                    </a:solidFill>
                  </a:rPr>
                  <a:t>Console settings</a:t>
                </a:r>
              </a:p>
              <a:p>
                <a:pPr lvl="1"/>
                <a:r>
                  <a:rPr lang="en-US" dirty="0"/>
                  <a:t>Run/Debug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Console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Limit Console Output (untick)</a:t>
                </a:r>
              </a:p>
              <a:p>
                <a:pPr lvl="1"/>
                <a:r>
                  <a:rPr lang="en-US" dirty="0"/>
                  <a:t>Run/Debug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Launching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Remove Terminated Launches (untick)</a:t>
                </a:r>
              </a:p>
              <a:p>
                <a:r>
                  <a:rPr lang="en-US" dirty="0">
                    <a:solidFill>
                      <a:schemeClr val="accent2"/>
                    </a:solidFill>
                  </a:rPr>
                  <a:t>Code style settings</a:t>
                </a:r>
              </a:p>
              <a:p>
                <a:pPr lvl="1"/>
                <a:r>
                  <a:rPr lang="en-US" dirty="0"/>
                  <a:t>Java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Code Style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Qualify Field Access with “this” (tick)</a:t>
                </a:r>
              </a:p>
              <a:p>
                <a:pPr lvl="1"/>
                <a:r>
                  <a:rPr lang="en-US" dirty="0"/>
                  <a:t>Java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Code Style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Formatter: zillions of options</a:t>
                </a:r>
              </a:p>
              <a:p>
                <a:endParaRPr lang="nl-NL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61" t="-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6.x IDE Tips &amp; Tricks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9BA4B-32B1-6947-884A-16BFF3B87F2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Eclipse (project and global) preferences</a:t>
            </a:r>
            <a:endParaRPr lang="nl-NL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7794D7-2BFD-3E4B-A1A3-9A0F5E5EE0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9207186"/>
      </p:ext>
    </p:extLst>
  </p:cSld>
  <p:clrMapOvr>
    <a:masterClrMapping/>
  </p:clrMapOvr>
</p:sld>
</file>

<file path=ppt/theme/theme1.xml><?xml version="1.0" encoding="utf-8"?>
<a:theme xmlns:a="http://schemas.openxmlformats.org/drawingml/2006/main" name="UT_NL 16-9 new">
  <a:themeElements>
    <a:clrScheme name="UT_wi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4B233"/>
      </a:accent1>
      <a:accent2>
        <a:srgbClr val="CF0072"/>
      </a:accent2>
      <a:accent3>
        <a:srgbClr val="FED100"/>
      </a:accent3>
      <a:accent4>
        <a:srgbClr val="0098C3"/>
      </a:accent4>
      <a:accent5>
        <a:srgbClr val="DC0C30"/>
      </a:accent5>
      <a:accent6>
        <a:srgbClr val="006A4D"/>
      </a:accent6>
      <a:hlink>
        <a:srgbClr val="4F2D7F"/>
      </a:hlink>
      <a:folHlink>
        <a:srgbClr val="887B1B"/>
      </a:folHlink>
    </a:clrScheme>
    <a:fontScheme name="Standaardontwerp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CA440"/>
        </a:accent1>
        <a:accent2>
          <a:srgbClr val="FFD600"/>
        </a:accent2>
        <a:accent3>
          <a:srgbClr val="FFFFFF"/>
        </a:accent3>
        <a:accent4>
          <a:srgbClr val="000000"/>
        </a:accent4>
        <a:accent5>
          <a:srgbClr val="B5CFAF"/>
        </a:accent5>
        <a:accent6>
          <a:srgbClr val="E7C200"/>
        </a:accent6>
        <a:hlink>
          <a:srgbClr val="C40079"/>
        </a:hlink>
        <a:folHlink>
          <a:srgbClr val="0098A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UT_NL 16-9 new</Template>
  <TotalTime>3031</TotalTime>
  <Words>840</Words>
  <Application>Microsoft Office PowerPoint</Application>
  <PresentationFormat>Diavoorstelling (16:9)</PresentationFormat>
  <Paragraphs>173</Paragraphs>
  <Slides>17</Slides>
  <Notes>2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Arial Narrow</vt:lpstr>
      <vt:lpstr>Cambria Math</vt:lpstr>
      <vt:lpstr>Wingdings</vt:lpstr>
      <vt:lpstr>UT_NL 16-9 new</vt:lpstr>
      <vt:lpstr>  Programming: IDE Tips &amp; Tricks  Tom van Dijk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Ferreira Pires, L. (EWI)</dc:creator>
  <cp:lastModifiedBy>Tom van Dijk</cp:lastModifiedBy>
  <cp:revision>163</cp:revision>
  <cp:lastPrinted>2018-12-06T08:40:54Z</cp:lastPrinted>
  <dcterms:created xsi:type="dcterms:W3CDTF">2018-11-05T13:54:20Z</dcterms:created>
  <dcterms:modified xsi:type="dcterms:W3CDTF">2019-12-18T22:32:12Z</dcterms:modified>
</cp:coreProperties>
</file>