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4" r:id="rId2"/>
    <p:sldId id="625" r:id="rId3"/>
    <p:sldId id="320" r:id="rId4"/>
    <p:sldId id="321" r:id="rId5"/>
    <p:sldId id="525" r:id="rId6"/>
    <p:sldId id="639" r:id="rId7"/>
    <p:sldId id="640" r:id="rId8"/>
    <p:sldId id="641" r:id="rId9"/>
    <p:sldId id="642" r:id="rId10"/>
    <p:sldId id="643" r:id="rId11"/>
    <p:sldId id="644" r:id="rId12"/>
    <p:sldId id="645" r:id="rId13"/>
    <p:sldId id="646" r:id="rId14"/>
    <p:sldId id="647" r:id="rId15"/>
    <p:sldId id="648" r:id="rId16"/>
    <p:sldId id="324" r:id="rId17"/>
    <p:sldId id="650" r:id="rId18"/>
    <p:sldId id="636" r:id="rId19"/>
    <p:sldId id="651" r:id="rId20"/>
    <p:sldId id="652" r:id="rId21"/>
    <p:sldId id="632" r:id="rId22"/>
  </p:sldIdLst>
  <p:sldSz cx="9144000" cy="5143500" type="screen16x9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0096FF"/>
    <a:srgbClr val="007AFF"/>
    <a:srgbClr val="615258"/>
    <a:srgbClr val="002C5F"/>
    <a:srgbClr val="887B1B"/>
    <a:srgbClr val="4F2D7F"/>
    <a:srgbClr val="006A4D"/>
    <a:srgbClr val="DC0C30"/>
    <a:srgbClr val="0098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41" autoAdjust="0"/>
    <p:restoredTop sz="94682"/>
  </p:normalViewPr>
  <p:slideViewPr>
    <p:cSldViewPr>
      <p:cViewPr varScale="1">
        <p:scale>
          <a:sx n="134" d="100"/>
          <a:sy n="134" d="100"/>
        </p:scale>
        <p:origin x="192" y="10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D0794-B355-9146-9DF3-1A424D31562C}" type="datetimeFigureOut">
              <a:rPr lang="en-US" smtClean="0"/>
              <a:t>1/8/20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F2B71-22B3-F247-B21A-7C7CFAB6F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6437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nl-NL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E1BD2A-F24E-4ECA-82B3-08C5D5A627D6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95949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68EC2D5E-EE51-1C48-AF47-F4B820A9E2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D11A9F-2A86-F841-A433-EEBD992B3A9D}" type="slidenum">
              <a:rPr lang="nl-NL" altLang="en-US"/>
              <a:pPr eaLnBrk="1" hangingPunct="1"/>
              <a:t>5</a:t>
            </a:fld>
            <a:endParaRPr lang="nl-NL" altLang="en-US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75FCDDFB-4DB5-C14D-80F7-56420435BD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5800"/>
            <a:ext cx="6091238" cy="3427413"/>
          </a:xfrm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46A578EC-8226-DF4B-9C11-07CFEBE80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2813" y="4341813"/>
            <a:ext cx="5032375" cy="41163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78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1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4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45E111-801F-8347-A801-9F69C25FE1AC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2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19777"/>
            <a:ext cx="7486681" cy="23907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330200" y="6438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UT powerpoint sheet small 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143000" cy="51467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93A3B2-4D94-F648-B897-1B4CEC84646A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3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19777"/>
            <a:ext cx="7486681" cy="23907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2" name="Picture 1" descr="UT powerpoint sheet small 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050"/>
            <a:ext cx="1114285" cy="51244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0BB0E6-684C-C545-B04B-0950C7B4FB69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10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1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30251"/>
            <a:ext cx="7486681" cy="228600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2" name="Picture 1" descr="UT powerpoint sheet small 3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"/>
          <a:stretch/>
        </p:blipFill>
        <p:spPr>
          <a:xfrm>
            <a:off x="0" y="0"/>
            <a:ext cx="112395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5F4825-BF78-534B-90BF-CF358DA02675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3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17550"/>
            <a:ext cx="7486681" cy="23907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7" name="Picture 6" descr="UT powerpoint sheet small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867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526D5-1A84-D646-B101-829B94073A08}" type="datetime1">
              <a:rPr lang="en-GB" smtClean="0"/>
              <a:t>08/01/2020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P7.3: GUIs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8DD45-E767-8743-A43C-EE943FFF51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1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/>
            </a:lvl1pPr>
            <a:lvl2pPr>
              <a:lnSpc>
                <a:spcPct val="100000"/>
              </a:lnSpc>
              <a:defRPr>
                <a:solidFill>
                  <a:srgbClr val="0070C0"/>
                </a:solidFill>
              </a:defRPr>
            </a:lvl2pPr>
            <a:lvl3pPr>
              <a:lnSpc>
                <a:spcPct val="100000"/>
              </a:lnSpc>
              <a:defRPr>
                <a:solidFill>
                  <a:srgbClr val="0070C0"/>
                </a:solidFill>
              </a:defRPr>
            </a:lvl3pPr>
            <a:lvl4pPr>
              <a:lnSpc>
                <a:spcPct val="100000"/>
              </a:lnSpc>
              <a:defRPr>
                <a:solidFill>
                  <a:srgbClr val="0070C0"/>
                </a:solidFill>
              </a:defRPr>
            </a:lvl4pPr>
            <a:lvl5pPr>
              <a:lnSpc>
                <a:spcPct val="100000"/>
              </a:lnSpc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nl-NL" noProof="0" dirty="0"/>
              <a:t>Click to edit Master text styles</a:t>
            </a:r>
          </a:p>
          <a:p>
            <a:pPr lvl="1"/>
            <a:r>
              <a:rPr lang="nl-NL" noProof="0" dirty="0"/>
              <a:t>Second level</a:t>
            </a:r>
          </a:p>
          <a:p>
            <a:pPr lvl="2"/>
            <a:r>
              <a:rPr lang="nl-NL" noProof="0" dirty="0"/>
              <a:t>Third level</a:t>
            </a:r>
          </a:p>
          <a:p>
            <a:pPr lvl="3"/>
            <a:r>
              <a:rPr lang="nl-NL" noProof="0" dirty="0"/>
              <a:t>Fourth level</a:t>
            </a:r>
          </a:p>
          <a:p>
            <a:pPr lvl="4"/>
            <a:r>
              <a:rPr lang="nl-NL" noProof="0" dirty="0"/>
              <a:t>Fifth level</a:t>
            </a:r>
            <a:endParaRPr lang="en-US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BA9C0B50-8A67-2E43-90A2-FF37802963F3}" type="datetime1">
              <a:rPr lang="en-GB" smtClean="0">
                <a:solidFill>
                  <a:srgbClr val="FFFFFF"/>
                </a:solidFill>
                <a:latin typeface="Arial" charset="0"/>
              </a:rPr>
              <a:t>08/01/2020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‹#›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375032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</p:spTree>
    <p:extLst>
      <p:ext uri="{BB962C8B-B14F-4D97-AF65-F5344CB8AC3E}">
        <p14:creationId xmlns:p14="http://schemas.microsoft.com/office/powerpoint/2010/main" val="958898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8089646C-C136-CA4C-BD50-32B15BC993D8}" type="datetime1">
              <a:rPr lang="en-GB" smtClean="0">
                <a:solidFill>
                  <a:srgbClr val="FFFFFF"/>
                </a:solidFill>
                <a:latin typeface="Arial" charset="0"/>
              </a:rPr>
              <a:t>08/01/2020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‹#›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375032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</p:spTree>
    <p:extLst>
      <p:ext uri="{BB962C8B-B14F-4D97-AF65-F5344CB8AC3E}">
        <p14:creationId xmlns:p14="http://schemas.microsoft.com/office/powerpoint/2010/main" val="948756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B7481-FE57-6F4E-9A50-9603B79809F2}" type="datetime1">
              <a:rPr lang="en-GB" smtClean="0"/>
              <a:t>08/01/2020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P7.3: GUIs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2C6C9-48E1-4141-96F2-5BC6B61D49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351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7572376" y="4801791"/>
            <a:ext cx="93662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F010279C-9D7D-E343-8B41-418EB7B2AB9E}" type="datetime1">
              <a:rPr lang="en-GB" smtClean="0">
                <a:solidFill>
                  <a:srgbClr val="FFFFFF"/>
                </a:solidFill>
                <a:latin typeface="Arial" charset="0"/>
              </a:rPr>
              <a:t>08/01/2020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‹#›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192571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</p:spTree>
    <p:extLst>
      <p:ext uri="{BB962C8B-B14F-4D97-AF65-F5344CB8AC3E}">
        <p14:creationId xmlns:p14="http://schemas.microsoft.com/office/powerpoint/2010/main" val="77667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9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676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0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4676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6D540-7EA2-154A-B918-20D646A2DDAA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7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8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069A91-F2E8-4A4B-8846-1EECEC3AEF86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1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31F64E-E0B3-DA4C-A8BE-19008B4A6143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0" y="1232288"/>
            <a:ext cx="9144000" cy="300039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0" name="Tijdelijke aanduiding voor tekst 13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133350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2" name="Tijdelijke aanduiding voor tekst 15"/>
          <p:cNvSpPr>
            <a:spLocks noGrp="1"/>
          </p:cNvSpPr>
          <p:nvPr>
            <p:ph type="body" sz="quarter" idx="15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afbeelding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ekst 12"/>
          <p:cNvSpPr>
            <a:spLocks noGrp="1"/>
          </p:cNvSpPr>
          <p:nvPr>
            <p:ph type="body" sz="quarter" idx="16"/>
          </p:nvPr>
        </p:nvSpPr>
        <p:spPr>
          <a:xfrm>
            <a:off x="5410200" y="1250950"/>
            <a:ext cx="3448081" cy="3302000"/>
          </a:xfrm>
        </p:spPr>
        <p:txBody>
          <a:bodyPr/>
          <a:lstStyle>
            <a:lvl1pPr marL="0" indent="0">
              <a:buFontTx/>
              <a:buNone/>
              <a:defRPr baseline="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0" y="1246575"/>
            <a:ext cx="5257800" cy="330758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7E40D-F5D8-8041-940A-72AFF2373615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10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136061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2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5EF6B-E273-1944-8913-B9D9C8FBD6E4}" type="datetime1">
              <a:rPr lang="en-GB" smtClean="0"/>
              <a:t>08/01/2020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P7.3: GUIs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4"/>
          </p:nvPr>
        </p:nvSpPr>
        <p:spPr>
          <a:xfrm>
            <a:off x="1371600" y="1231199"/>
            <a:ext cx="7772400" cy="2999700"/>
          </a:xfrm>
        </p:spPr>
        <p:txBody>
          <a:bodyPr/>
          <a:lstStyle/>
          <a:p>
            <a:r>
              <a:rPr lang="en-US"/>
              <a:t>Click icon to add chart</a:t>
            </a:r>
            <a:endParaRPr lang="nl-NL" dirty="0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6061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4" name="Tijdelijke aanduiding voor tekst 15"/>
          <p:cNvSpPr>
            <a:spLocks noGrp="1"/>
          </p:cNvSpPr>
          <p:nvPr>
            <p:ph type="body" sz="quarter" idx="15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2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3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T_Logo_Black_EN.jpg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4629150"/>
            <a:ext cx="2362200" cy="455714"/>
          </a:xfrm>
          <a:prstGeom prst="rect">
            <a:avLst/>
          </a:prstGeom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352550"/>
            <a:ext cx="7509600" cy="267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opmaakprofielen van de </a:t>
            </a:r>
            <a:r>
              <a:rPr lang="nl-NL" dirty="0" err="1"/>
              <a:t>modeltekst</a:t>
            </a:r>
            <a:r>
              <a:rPr lang="nl-NL" dirty="0"/>
              <a:t>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72376" y="4629150"/>
            <a:ext cx="9366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ts val="1500"/>
              </a:lnSpc>
              <a:defRPr sz="1000"/>
            </a:lvl1pPr>
          </a:lstStyle>
          <a:p>
            <a:fld id="{6D7D0261-C221-8543-A250-8D86D84E19AD}" type="datetime1">
              <a:rPr lang="en-GB" smtClean="0"/>
              <a:t>08/01/2020</a:t>
            </a:fld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40125" y="4629150"/>
            <a:ext cx="40322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ts val="1500"/>
              </a:lnSpc>
              <a:defRPr sz="1000"/>
            </a:lvl1pPr>
          </a:lstStyle>
          <a:p>
            <a:r>
              <a:rPr lang="nl-NL"/>
              <a:t>P7.3: GUIs</a:t>
            </a:r>
            <a:endParaRPr lang="nl-NL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09000" y="4627562"/>
            <a:ext cx="3746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ts val="1500"/>
              </a:lnSpc>
              <a:defRPr sz="1000"/>
            </a:lvl1pPr>
          </a:lstStyle>
          <a:p>
            <a:fld id="{D818A380-CEF3-4FA4-B905-6E6A3B62A7C3}" type="slidenum">
              <a:rPr lang="nl-NL"/>
              <a:pPr/>
              <a:t>‹#›</a:t>
            </a:fld>
            <a:endParaRPr lang="nl-NL" dirty="0"/>
          </a:p>
        </p:txBody>
      </p:sp>
      <p:cxnSp>
        <p:nvCxnSpPr>
          <p:cNvPr id="10" name="Rechte verbindingslijn 9"/>
          <p:cNvCxnSpPr/>
          <p:nvPr/>
        </p:nvCxnSpPr>
        <p:spPr>
          <a:xfrm>
            <a:off x="1371600" y="1047750"/>
            <a:ext cx="77808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6" r:id="rId4"/>
    <p:sldLayoutId id="2147483660" r:id="rId5"/>
    <p:sldLayoutId id="2147483665" r:id="rId6"/>
    <p:sldLayoutId id="2147483661" r:id="rId7"/>
    <p:sldLayoutId id="2147483662" r:id="rId8"/>
    <p:sldLayoutId id="2147483663" r:id="rId9"/>
    <p:sldLayoutId id="2147483664" r:id="rId10"/>
    <p:sldLayoutId id="2147483655" r:id="rId11"/>
    <p:sldLayoutId id="2147483656" r:id="rId12"/>
    <p:sldLayoutId id="2147483657" r:id="rId13"/>
    <p:sldLayoutId id="2147483658" r:id="rId14"/>
    <p:sldLayoutId id="2147483668" r:id="rId15"/>
    <p:sldLayoutId id="2147483671" r:id="rId16"/>
    <p:sldLayoutId id="2147483672" r:id="rId17"/>
    <p:sldLayoutId id="2147483673" r:id="rId18"/>
    <p:sldLayoutId id="2147483676" r:id="rId19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9pPr>
    </p:titleStyle>
    <p:bodyStyle>
      <a:lvl1pPr marL="255588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809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2pPr>
      <a:lvl3pPr marL="801688" indent="-238125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3pPr>
      <a:lvl4pPr marL="1077913" indent="-250825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4pPr>
      <a:lvl5pPr marL="13446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5pPr>
      <a:lvl6pPr marL="18018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6pPr>
      <a:lvl7pPr marL="22590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7pPr>
      <a:lvl8pPr marL="27162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8pPr>
      <a:lvl9pPr marL="31734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hyperlink" Target="https://gluonhq.com/products/scene-builder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hyperlink" Target="https://gluonhq.com/products/javafx/" TargetMode="Externa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 Narrow" charset="0"/>
              </a:rPr>
              <a:t>P7.3: </a:t>
            </a:r>
            <a:r>
              <a:rPr lang="en-GB" sz="2800" dirty="0">
                <a:solidFill>
                  <a:srgbClr val="FFFFFF"/>
                </a:solidFill>
                <a:latin typeface="Arial Narrow" charset="0"/>
              </a:rPr>
              <a:t>Graphical User interfaces </a:t>
            </a:r>
            <a:br>
              <a:rPr lang="en-GB" sz="2800" dirty="0">
                <a:solidFill>
                  <a:srgbClr val="FFFFFF"/>
                </a:solidFill>
                <a:latin typeface="Arial Narrow" charset="0"/>
              </a:rPr>
            </a:br>
            <a:r>
              <a:rPr lang="en-GB" sz="2800" dirty="0">
                <a:solidFill>
                  <a:srgbClr val="FFFFFF"/>
                </a:solidFill>
                <a:latin typeface="Arial Narrow" charset="0"/>
              </a:rPr>
              <a:t>(GUI</a:t>
            </a:r>
            <a:r>
              <a:rPr lang="en-GB" sz="2800" cap="none" dirty="0">
                <a:solidFill>
                  <a:srgbClr val="FFFFFF"/>
                </a:solidFill>
                <a:latin typeface="Arial Narrow" charset="0"/>
              </a:rPr>
              <a:t>s</a:t>
            </a:r>
            <a:r>
              <a:rPr lang="en-GB" sz="2800" dirty="0">
                <a:solidFill>
                  <a:srgbClr val="FFFFFF"/>
                </a:solidFill>
                <a:latin typeface="Arial Narrow" charset="0"/>
              </a:rPr>
              <a:t>)</a:t>
            </a:r>
            <a:br>
              <a:rPr lang="en-US" dirty="0">
                <a:latin typeface="Arial Narrow" charset="0"/>
              </a:rPr>
            </a:br>
            <a:r>
              <a:rPr lang="en-US" sz="2200" dirty="0">
                <a:latin typeface="Arial Narrow" charset="0"/>
              </a:rPr>
              <a:t>L. Ferreira Pires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latin typeface="Arial Narrow" charset="0"/>
              </a:rPr>
              <a:t>201700117-1B Module 2: Software Systems</a:t>
            </a:r>
          </a:p>
          <a:p>
            <a:r>
              <a:rPr lang="nl-NL" dirty="0">
                <a:latin typeface="Arial Narrow" charset="0"/>
              </a:rPr>
              <a:t>8 </a:t>
            </a:r>
            <a:r>
              <a:rPr lang="nl-NL" dirty="0" err="1">
                <a:latin typeface="Arial Narrow" charset="0"/>
              </a:rPr>
              <a:t>January</a:t>
            </a:r>
            <a:r>
              <a:rPr lang="nl-NL" dirty="0">
                <a:latin typeface="Arial Narrow" charset="0"/>
              </a:rPr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3990494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063A7E-F861-0E4E-9ACE-DD5686DF3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1711E3-2E44-304C-B415-13B7B6888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921EA7-D9D6-0C44-BBE8-ACED4488C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10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678524-63D8-B449-B0CF-33566A29E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211221-821F-E94C-A99B-A25E536DE6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10" name="Content Placeholder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7FD73861-6B2B-0B4A-A77D-7DA5D922CC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"/>
          <a:stretch/>
        </p:blipFill>
        <p:spPr bwMode="auto">
          <a:xfrm>
            <a:off x="1187624" y="195486"/>
            <a:ext cx="6143931" cy="442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25F4948-8F74-574B-BF18-CD92695AE3DE}"/>
              </a:ext>
            </a:extLst>
          </p:cNvPr>
          <p:cNvSpPr/>
          <p:nvPr/>
        </p:nvSpPr>
        <p:spPr>
          <a:xfrm>
            <a:off x="7308304" y="915566"/>
            <a:ext cx="18356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54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CAB1E9-6C33-0941-BF2D-EE16ADD04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>
                <a:latin typeface="Monaco" pitchFamily="2" charset="77"/>
              </a:rPr>
              <a:t>Application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gets a </a:t>
            </a:r>
            <a:r>
              <a:rPr lang="en-US" sz="1400" dirty="0">
                <a:solidFill>
                  <a:schemeClr val="accent1"/>
                </a:solidFill>
                <a:latin typeface="Monaco" pitchFamily="2" charset="77"/>
              </a:rPr>
              <a:t>Stage</a:t>
            </a:r>
            <a:r>
              <a:rPr lang="en-US" dirty="0">
                <a:solidFill>
                  <a:schemeClr val="accent1"/>
                </a:solidFill>
              </a:rPr>
              <a:t> with the </a:t>
            </a:r>
            <a:r>
              <a:rPr lang="en-US" sz="1400" dirty="0">
                <a:solidFill>
                  <a:schemeClr val="accent1"/>
                </a:solidFill>
                <a:latin typeface="Monaco" pitchFamily="2" charset="77"/>
              </a:rPr>
              <a:t>start() </a:t>
            </a:r>
            <a:r>
              <a:rPr lang="en-US" dirty="0">
                <a:solidFill>
                  <a:schemeClr val="accent1"/>
                </a:solidFill>
              </a:rPr>
              <a:t>method</a:t>
            </a:r>
            <a:r>
              <a:rPr lang="en-US" dirty="0"/>
              <a:t>, which represents a </a:t>
            </a:r>
            <a:r>
              <a:rPr lang="en-US" dirty="0">
                <a:solidFill>
                  <a:schemeClr val="accent1"/>
                </a:solidFill>
              </a:rPr>
              <a:t>window on the screen </a:t>
            </a:r>
            <a:r>
              <a:rPr lang="en-US" dirty="0"/>
              <a:t>(</a:t>
            </a:r>
            <a:r>
              <a:rPr lang="en-US" dirty="0">
                <a:solidFill>
                  <a:schemeClr val="accent1"/>
                </a:solidFill>
              </a:rPr>
              <a:t>main window </a:t>
            </a:r>
            <a:r>
              <a:rPr lang="en-US" dirty="0"/>
              <a:t>of a program)</a:t>
            </a:r>
          </a:p>
          <a:p>
            <a:r>
              <a:rPr lang="en-US" dirty="0"/>
              <a:t>New windows can be created by creating more </a:t>
            </a:r>
            <a:r>
              <a:rPr lang="en-US" sz="1400" dirty="0">
                <a:latin typeface="Monaco" pitchFamily="2" charset="77"/>
              </a:rPr>
              <a:t>Stage</a:t>
            </a:r>
            <a:r>
              <a:rPr lang="en-US" dirty="0"/>
              <a:t> objects</a:t>
            </a:r>
          </a:p>
          <a:p>
            <a:r>
              <a:rPr lang="en-US" sz="1400" dirty="0">
                <a:latin typeface="Monaco" pitchFamily="2" charset="77"/>
              </a:rPr>
              <a:t>Application</a:t>
            </a:r>
            <a:r>
              <a:rPr lang="en-US" dirty="0"/>
              <a:t> needs to </a:t>
            </a:r>
            <a:r>
              <a:rPr lang="en-US" dirty="0">
                <a:solidFill>
                  <a:schemeClr val="accent1"/>
                </a:solidFill>
              </a:rPr>
              <a:t>fill in and show the main window</a:t>
            </a:r>
          </a:p>
          <a:p>
            <a:r>
              <a:rPr lang="en-US" dirty="0"/>
              <a:t>A </a:t>
            </a:r>
            <a:r>
              <a:rPr lang="en-US" sz="1400" dirty="0">
                <a:latin typeface="Monaco" pitchFamily="2" charset="77"/>
              </a:rPr>
              <a:t>Stage</a:t>
            </a:r>
            <a:r>
              <a:rPr lang="en-US" dirty="0"/>
              <a:t> shows a </a:t>
            </a:r>
            <a:r>
              <a:rPr lang="en-US" sz="1400" dirty="0">
                <a:latin typeface="Monaco" pitchFamily="2" charset="77"/>
              </a:rPr>
              <a:t>Scene</a:t>
            </a:r>
            <a:r>
              <a:rPr lang="en-US" dirty="0"/>
              <a:t>, which is a </a:t>
            </a:r>
            <a:r>
              <a:rPr lang="en-US" dirty="0">
                <a:solidFill>
                  <a:schemeClr val="accent1"/>
                </a:solidFill>
              </a:rPr>
              <a:t>container for GUI components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6EF97F-100C-824B-ABFD-07F2113EB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752A84-8F41-F041-A958-F92A32482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90F934-59FB-EB4C-BDEE-448392A5F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11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FC08E0-DCEE-0943-BC08-30F3718D3A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STAGE AND SCENE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C98817-16DC-8D41-A88E-D3B65BD3EC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6B552ACC-1D57-E94A-97FF-0D3F35549C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0" b="4785"/>
          <a:stretch/>
        </p:blipFill>
        <p:spPr>
          <a:xfrm>
            <a:off x="1483690" y="3438939"/>
            <a:ext cx="6452127" cy="73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FDB934-F2AD-CE48-8E6F-EC8EF93B2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sz="1400" dirty="0">
                <a:latin typeface="Monaco" pitchFamily="2" charset="77"/>
              </a:rPr>
              <a:t>Scene</a:t>
            </a:r>
            <a:r>
              <a:rPr lang="en-US" dirty="0"/>
              <a:t> is a container for GUI components, which can be itself also GUI containers, forming a so-called </a:t>
            </a:r>
            <a:r>
              <a:rPr lang="en-US" dirty="0">
                <a:solidFill>
                  <a:schemeClr val="accent1"/>
                </a:solidFill>
              </a:rPr>
              <a:t>scene graph</a:t>
            </a:r>
          </a:p>
          <a:p>
            <a:r>
              <a:rPr lang="en-US" dirty="0"/>
              <a:t>In the example:</a:t>
            </a:r>
          </a:p>
          <a:p>
            <a:pPr lvl="1"/>
            <a:r>
              <a:rPr lang="en-US" sz="1400" dirty="0">
                <a:latin typeface="Monaco" pitchFamily="2" charset="77"/>
              </a:rPr>
              <a:t>Scene</a:t>
            </a:r>
            <a:r>
              <a:rPr lang="en-US" dirty="0"/>
              <a:t> contains a </a:t>
            </a:r>
            <a:r>
              <a:rPr lang="en-US" sz="1400" dirty="0" err="1">
                <a:latin typeface="Monaco" pitchFamily="2" charset="77"/>
              </a:rPr>
              <a:t>BorderPane</a:t>
            </a:r>
            <a:r>
              <a:rPr lang="en-US" dirty="0"/>
              <a:t> (</a:t>
            </a:r>
            <a:r>
              <a:rPr lang="en-US" dirty="0">
                <a:solidFill>
                  <a:schemeClr val="accent1"/>
                </a:solidFill>
              </a:rPr>
              <a:t>root</a:t>
            </a:r>
            <a:r>
              <a:rPr lang="en-US" dirty="0"/>
              <a:t> of the graph)</a:t>
            </a:r>
          </a:p>
          <a:p>
            <a:pPr lvl="1"/>
            <a:r>
              <a:rPr lang="en-US" sz="1400" dirty="0" err="1">
                <a:latin typeface="Monaco" pitchFamily="2" charset="77"/>
              </a:rPr>
              <a:t>BorderPane</a:t>
            </a:r>
            <a:r>
              <a:rPr lang="en-US" dirty="0">
                <a:latin typeface="Monaco" pitchFamily="2" charset="77"/>
              </a:rPr>
              <a:t> </a:t>
            </a:r>
            <a:r>
              <a:rPr lang="en-US" dirty="0"/>
              <a:t>contains a </a:t>
            </a:r>
            <a:r>
              <a:rPr lang="en-US" sz="1400" dirty="0">
                <a:latin typeface="Monaco" pitchFamily="2" charset="77"/>
              </a:rPr>
              <a:t>Label</a:t>
            </a:r>
            <a:r>
              <a:rPr lang="en-US" dirty="0"/>
              <a:t> and an </a:t>
            </a:r>
            <a:r>
              <a:rPr lang="en-US" sz="1400" dirty="0" err="1">
                <a:latin typeface="Monaco" pitchFamily="2" charset="77"/>
              </a:rPr>
              <a:t>HBox</a:t>
            </a:r>
            <a:endParaRPr lang="en-US" dirty="0"/>
          </a:p>
          <a:p>
            <a:pPr lvl="1"/>
            <a:r>
              <a:rPr lang="en-US" sz="1400" dirty="0" err="1">
                <a:latin typeface="Monaco" pitchFamily="2" charset="77"/>
              </a:rPr>
              <a:t>HBox</a:t>
            </a:r>
            <a:r>
              <a:rPr lang="en-US" dirty="0"/>
              <a:t> contains three </a:t>
            </a:r>
            <a:r>
              <a:rPr lang="en-US" sz="1400" dirty="0">
                <a:latin typeface="Monaco" pitchFamily="2" charset="77"/>
              </a:rPr>
              <a:t>Buttons</a:t>
            </a:r>
          </a:p>
          <a:p>
            <a:pPr marL="0" indent="0"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28783F-BF1E-8B42-ACEC-9B4C0E49F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050FDB-3A20-7546-91CE-7576F70D0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68A8E5-E412-3A4E-BD15-5BA383788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12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CBCEBD-E3AA-6B4E-8762-F093E59A13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GUI containers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BE2D0F-D005-AA4A-8EFC-F8E8C40182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682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FF84E1-1088-3F46-8E2C-73030D265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AADCF2-C2F7-3847-8D54-80B37FF83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72AC3D-7239-DB45-96C3-5DE8EBFD4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13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4067E6-5870-BD4F-A529-BE6B642ABE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Scene graph of Example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8A492D-8D1C-8B41-A2D7-4670D4288A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99A9AE-9B85-6F41-A15F-68FF96821BAE}"/>
              </a:ext>
            </a:extLst>
          </p:cNvPr>
          <p:cNvSpPr/>
          <p:nvPr/>
        </p:nvSpPr>
        <p:spPr>
          <a:xfrm>
            <a:off x="3395949" y="1406787"/>
            <a:ext cx="1304055" cy="407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root:BorderPane</a:t>
            </a:r>
            <a:endParaRPr lang="en-US" sz="1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04AD6E-7372-CE4D-8815-5313D4107751}"/>
              </a:ext>
            </a:extLst>
          </p:cNvPr>
          <p:cNvSpPr/>
          <p:nvPr/>
        </p:nvSpPr>
        <p:spPr>
          <a:xfrm>
            <a:off x="2003152" y="2235483"/>
            <a:ext cx="1304055" cy="407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message:Label</a:t>
            </a:r>
            <a:endParaRPr lang="en-US" sz="1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BDEF47-9959-7748-A9EC-317943FCCA1E}"/>
              </a:ext>
            </a:extLst>
          </p:cNvPr>
          <p:cNvSpPr/>
          <p:nvPr/>
        </p:nvSpPr>
        <p:spPr>
          <a:xfrm>
            <a:off x="4548820" y="2235483"/>
            <a:ext cx="1304055" cy="407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buttonBar:HBox</a:t>
            </a:r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5E5230-B2AE-0A4C-89F2-8C48E3BDC606}"/>
              </a:ext>
            </a:extLst>
          </p:cNvPr>
          <p:cNvSpPr/>
          <p:nvPr/>
        </p:nvSpPr>
        <p:spPr>
          <a:xfrm>
            <a:off x="2587127" y="3181338"/>
            <a:ext cx="1440160" cy="407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helloButton:Button</a:t>
            </a:r>
            <a:endParaRPr lang="en-US" sz="12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81F23D-D772-094F-9CBE-72C4918E7490}"/>
              </a:ext>
            </a:extLst>
          </p:cNvPr>
          <p:cNvSpPr/>
          <p:nvPr/>
        </p:nvSpPr>
        <p:spPr>
          <a:xfrm>
            <a:off x="4479663" y="3181338"/>
            <a:ext cx="1440160" cy="407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byeButton:Button</a:t>
            </a:r>
            <a:endParaRPr lang="en-US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EAD8E4-9512-5646-818D-6DB5DFF98EFD}"/>
              </a:ext>
            </a:extLst>
          </p:cNvPr>
          <p:cNvSpPr/>
          <p:nvPr/>
        </p:nvSpPr>
        <p:spPr>
          <a:xfrm>
            <a:off x="6372200" y="3174039"/>
            <a:ext cx="1440160" cy="407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quitButton:Button</a:t>
            </a:r>
            <a:endParaRPr lang="en-US" sz="12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85F773-6E6E-554A-BA79-E367B59CFE28}"/>
              </a:ext>
            </a:extLst>
          </p:cNvPr>
          <p:cNvCxnSpPr>
            <a:stCxn id="8" idx="2"/>
            <a:endCxn id="9" idx="0"/>
          </p:cNvCxnSpPr>
          <p:nvPr/>
        </p:nvCxnSpPr>
        <p:spPr>
          <a:xfrm flipH="1">
            <a:off x="2655180" y="1813835"/>
            <a:ext cx="1392797" cy="42164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3D3E75F-1452-0A44-BD1A-A629E136D3B2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>
            <a:off x="4047977" y="1813835"/>
            <a:ext cx="1152871" cy="42164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A2CCC21-5AFC-CA41-9817-5DB53CA15A27}"/>
              </a:ext>
            </a:extLst>
          </p:cNvPr>
          <p:cNvCxnSpPr>
            <a:cxnSpLocks/>
            <a:stCxn id="11" idx="0"/>
            <a:endCxn id="10" idx="2"/>
          </p:cNvCxnSpPr>
          <p:nvPr/>
        </p:nvCxnSpPr>
        <p:spPr>
          <a:xfrm flipV="1">
            <a:off x="3307207" y="2642531"/>
            <a:ext cx="1893641" cy="53880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8DD3D35-CD45-6744-9890-9D764866779F}"/>
              </a:ext>
            </a:extLst>
          </p:cNvPr>
          <p:cNvCxnSpPr>
            <a:cxnSpLocks/>
            <a:stCxn id="12" idx="0"/>
            <a:endCxn id="10" idx="2"/>
          </p:cNvCxnSpPr>
          <p:nvPr/>
        </p:nvCxnSpPr>
        <p:spPr>
          <a:xfrm flipV="1">
            <a:off x="5199743" y="2642531"/>
            <a:ext cx="1105" cy="53880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24DE510-15DD-5846-AD3A-27EE2267A3F3}"/>
              </a:ext>
            </a:extLst>
          </p:cNvPr>
          <p:cNvCxnSpPr>
            <a:cxnSpLocks/>
            <a:stCxn id="13" idx="0"/>
            <a:endCxn id="10" idx="2"/>
          </p:cNvCxnSpPr>
          <p:nvPr/>
        </p:nvCxnSpPr>
        <p:spPr>
          <a:xfrm flipH="1" flipV="1">
            <a:off x="5200848" y="2642531"/>
            <a:ext cx="1891432" cy="53150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908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91DF3-C5D0-EA44-8D8B-BFF9AC134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stress the scene graph structure, </a:t>
            </a:r>
            <a:r>
              <a:rPr lang="en-US" dirty="0">
                <a:solidFill>
                  <a:schemeClr val="accent1"/>
                </a:solidFill>
              </a:rPr>
              <a:t>parts of a scene graph are nodes </a:t>
            </a:r>
            <a:r>
              <a:rPr lang="en-US" dirty="0"/>
              <a:t>(subclasses of </a:t>
            </a:r>
            <a:r>
              <a:rPr lang="en-US" sz="1400" dirty="0" err="1">
                <a:latin typeface="Monaco" pitchFamily="2" charset="77"/>
              </a:rPr>
              <a:t>javafx.scene.Node</a:t>
            </a:r>
            <a:r>
              <a:rPr lang="en-US" dirty="0"/>
              <a:t>)</a:t>
            </a:r>
          </a:p>
          <a:p>
            <a:r>
              <a:rPr lang="en-US" dirty="0"/>
              <a:t>A graph object can </a:t>
            </a:r>
            <a:r>
              <a:rPr lang="en-US" dirty="0">
                <a:solidFill>
                  <a:schemeClr val="accent1"/>
                </a:solidFill>
              </a:rPr>
              <a:t>only be a container </a:t>
            </a:r>
            <a:r>
              <a:rPr lang="en-US" dirty="0"/>
              <a:t>if it is a subclass of </a:t>
            </a:r>
            <a:r>
              <a:rPr lang="en-US" sz="1400" dirty="0" err="1">
                <a:latin typeface="Monaco" pitchFamily="2" charset="77"/>
              </a:rPr>
              <a:t>javafx.scene.Parent</a:t>
            </a:r>
            <a:endParaRPr lang="en-US" sz="1400" dirty="0">
              <a:latin typeface="Monaco" pitchFamily="2" charset="77"/>
            </a:endParaRPr>
          </a:p>
          <a:p>
            <a:r>
              <a:rPr lang="en-US" dirty="0"/>
              <a:t>Since </a:t>
            </a:r>
            <a:r>
              <a:rPr lang="en-US" sz="1400" dirty="0">
                <a:latin typeface="Monaco" pitchFamily="2" charset="77"/>
              </a:rPr>
              <a:t>Parent</a:t>
            </a:r>
            <a:r>
              <a:rPr lang="en-US" dirty="0"/>
              <a:t> nodes can have children nodes, these must be somehow </a:t>
            </a:r>
            <a:r>
              <a:rPr lang="en-US" dirty="0">
                <a:solidFill>
                  <a:schemeClr val="accent1"/>
                </a:solidFill>
              </a:rPr>
              <a:t>arranged on the screen </a:t>
            </a:r>
            <a:r>
              <a:rPr lang="en-US" dirty="0"/>
              <a:t>(</a:t>
            </a:r>
            <a:r>
              <a:rPr lang="en-US" dirty="0">
                <a:solidFill>
                  <a:schemeClr val="accent1"/>
                </a:solidFill>
              </a:rPr>
              <a:t>layout</a:t>
            </a:r>
            <a:r>
              <a:rPr lang="en-US" dirty="0"/>
              <a:t>)</a:t>
            </a:r>
          </a:p>
          <a:p>
            <a:r>
              <a:rPr lang="en-US" dirty="0"/>
              <a:t>Different </a:t>
            </a:r>
            <a:r>
              <a:rPr lang="en-US" sz="1400" dirty="0">
                <a:latin typeface="Monaco" pitchFamily="2" charset="77"/>
              </a:rPr>
              <a:t>Parent</a:t>
            </a:r>
            <a:r>
              <a:rPr lang="en-US" dirty="0"/>
              <a:t> nodes may have different </a:t>
            </a:r>
            <a:r>
              <a:rPr lang="en-US" dirty="0">
                <a:solidFill>
                  <a:schemeClr val="accent1"/>
                </a:solidFill>
              </a:rPr>
              <a:t>layout policies </a:t>
            </a:r>
            <a:r>
              <a:rPr lang="en-US" dirty="0"/>
              <a:t>(e.g., </a:t>
            </a:r>
            <a:r>
              <a:rPr lang="en-US" sz="1400" dirty="0" err="1">
                <a:latin typeface="Monaco" pitchFamily="2" charset="77"/>
              </a:rPr>
              <a:t>HBox</a:t>
            </a:r>
            <a:r>
              <a:rPr lang="en-US" dirty="0"/>
              <a:t> uses horizontal rows, </a:t>
            </a:r>
            <a:r>
              <a:rPr lang="en-US" sz="1400" dirty="0" err="1">
                <a:latin typeface="Monaco" pitchFamily="2" charset="77"/>
              </a:rPr>
              <a:t>BorderPane</a:t>
            </a:r>
            <a:r>
              <a:rPr lang="en-US" dirty="0"/>
              <a:t> uses 5 regions, etc.)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542FD9-A7E7-FE45-BDA9-AE4E34B4B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2B1DC3-8E1E-824C-897E-4C882DA6A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8CB0D9-4EF2-2D4E-963E-69091F909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14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B4C4C4-7E5D-2647-B6CC-32A03639D4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SCENE Graph nodes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4B86D8-C721-6E4D-B3C6-0DCF923383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366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25394F-9649-0C48-80F0-33FD29D78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DCACCF-00FA-1B4B-96E8-E8DA88706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909D9-1717-014B-AD13-F51F68D26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15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9FF055-D467-1047-AC47-355039CB69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Parent nodes and containment In the Example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619FD1-996D-604D-AE2B-00D92C2447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8" name="Content Placeholder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30390AD9-AB20-734D-A656-F3BADAA009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10" b="18507"/>
          <a:stretch/>
        </p:blipFill>
        <p:spPr bwMode="auto">
          <a:xfrm>
            <a:off x="1371600" y="1499232"/>
            <a:ext cx="7131211" cy="2145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53883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Events like pressing a button have to be </a:t>
            </a:r>
            <a:r>
              <a:rPr lang="en-GB" dirty="0">
                <a:solidFill>
                  <a:schemeClr val="accent1"/>
                </a:solidFill>
              </a:rPr>
              <a:t>handled</a:t>
            </a:r>
            <a:r>
              <a:rPr lang="en-GB" dirty="0"/>
              <a:t> </a:t>
            </a:r>
          </a:p>
          <a:p>
            <a:r>
              <a:rPr lang="en-GB" dirty="0"/>
              <a:t>An </a:t>
            </a:r>
            <a:r>
              <a:rPr lang="en-GB" sz="1400" dirty="0">
                <a:latin typeface="Monaco" pitchFamily="2" charset="77"/>
              </a:rPr>
              <a:t>Event</a:t>
            </a:r>
            <a:r>
              <a:rPr lang="en-GB" dirty="0"/>
              <a:t> contains information about what happened</a:t>
            </a:r>
          </a:p>
          <a:p>
            <a:r>
              <a:rPr lang="en-GB" dirty="0"/>
              <a:t>An </a:t>
            </a:r>
            <a:r>
              <a:rPr lang="en-GB" sz="1400" dirty="0" err="1">
                <a:latin typeface="Monaco" pitchFamily="2" charset="77"/>
              </a:rPr>
              <a:t>EventHandler</a:t>
            </a:r>
            <a:r>
              <a:rPr lang="en-GB" dirty="0"/>
              <a:t> handles an Event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F454F5F-1059-4F49-B20A-A972C23FB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25-E487-794D-80C8-956FF980FBEC}" type="datetime1">
              <a:rPr lang="en-GB" smtClean="0"/>
              <a:t>08/01/2020</a:t>
            </a:fld>
            <a:endParaRPr lang="nl-NL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P7.3: GUIs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0648-16EF-4196-97B5-5036C394640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Event-driven programming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DF79B52-A107-E841-900E-512BB9913F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How to make something happen when button is pressed?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450681-F8C1-1C43-8E75-27FC4C4B0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2687836"/>
            <a:ext cx="6336704" cy="12134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4266EB-631D-0548-A471-F2AAE8B10B9B}"/>
              </a:ext>
            </a:extLst>
          </p:cNvPr>
          <p:cNvSpPr txBox="1"/>
          <p:nvPr/>
        </p:nvSpPr>
        <p:spPr>
          <a:xfrm>
            <a:off x="7068580" y="2115789"/>
            <a:ext cx="1944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Example without lambda expression </a:t>
            </a:r>
          </a:p>
        </p:txBody>
      </p:sp>
    </p:spTree>
    <p:extLst>
      <p:ext uri="{BB962C8B-B14F-4D97-AF65-F5344CB8AC3E}">
        <p14:creationId xmlns:p14="http://schemas.microsoft.com/office/powerpoint/2010/main" val="120645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863CFD-3388-4A41-B22E-09C15DE9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err="1">
                <a:latin typeface="Monaco" pitchFamily="2" charset="77"/>
              </a:rPr>
              <a:t>EventHandler</a:t>
            </a:r>
            <a:r>
              <a:rPr lang="en-US" dirty="0"/>
              <a:t> is a functional interface (defines a single function </a:t>
            </a:r>
            <a:r>
              <a:rPr lang="en-US" sz="1400" dirty="0">
                <a:latin typeface="Monaco" pitchFamily="2" charset="77"/>
              </a:rPr>
              <a:t>handle(Event e)</a:t>
            </a:r>
            <a:r>
              <a:rPr lang="en-US" dirty="0"/>
              <a:t>), so it can be used as </a:t>
            </a:r>
            <a:r>
              <a:rPr lang="en-US" dirty="0">
                <a:solidFill>
                  <a:schemeClr val="accent1"/>
                </a:solidFill>
              </a:rPr>
              <a:t>target for a lambda expression 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D8594-2EA3-174C-9551-8C94542BE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82D0BF-76AF-CF4C-9301-6F310F91A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60A016-8E34-DC4E-8AC1-C5D9CB3C7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17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8AF3AB-251E-9843-B1A9-75DBBE1EB8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EventHandler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C52FCAB-7AF4-F146-8ACF-97A537E7FB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Defined with a lambda expression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7BF5CB70-C0FC-E842-9A28-9C52886B0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20342"/>
            <a:ext cx="6985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96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8">
            <a:extLst>
              <a:ext uri="{FF2B5EF4-FFF2-40B4-BE49-F238E27FC236}">
                <a16:creationId xmlns:a16="http://schemas.microsoft.com/office/drawing/2014/main" id="{D45FBF9C-BC44-A84A-ABDC-295179F7CD75}"/>
              </a:ext>
            </a:extLst>
          </p:cNvPr>
          <p:cNvSpPr/>
          <p:nvPr/>
        </p:nvSpPr>
        <p:spPr>
          <a:xfrm>
            <a:off x="5156841" y="1337539"/>
            <a:ext cx="1814888" cy="2962403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C37B6-4DFB-8F40-A047-F3FA29223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A961-880A-DC4D-A933-1DB0D307F008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F05334-CCAD-514B-BE7F-4CA06D5D3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F11C80-E325-C441-8DD5-026B485AC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18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BCBA38-1FC5-0847-9999-87BB5B884F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Event-Driven programming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9B9E24-72AF-0B4D-A9E0-702CDED546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AB6567-65FB-B844-BDE9-1A6CBAA8D9B3}"/>
              </a:ext>
            </a:extLst>
          </p:cNvPr>
          <p:cNvSpPr/>
          <p:nvPr/>
        </p:nvSpPr>
        <p:spPr>
          <a:xfrm>
            <a:off x="2340705" y="2107937"/>
            <a:ext cx="1670873" cy="27597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FD5460-2540-FE47-B880-1A2C609EB31A}"/>
              </a:ext>
            </a:extLst>
          </p:cNvPr>
          <p:cNvCxnSpPr/>
          <p:nvPr/>
        </p:nvCxnSpPr>
        <p:spPr>
          <a:xfrm>
            <a:off x="2859451" y="2107937"/>
            <a:ext cx="0" cy="275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3800863-CD69-7644-8787-E2C76E2A1198}"/>
              </a:ext>
            </a:extLst>
          </p:cNvPr>
          <p:cNvCxnSpPr/>
          <p:nvPr/>
        </p:nvCxnSpPr>
        <p:spPr>
          <a:xfrm>
            <a:off x="3147483" y="2107937"/>
            <a:ext cx="0" cy="275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39BDD3-7B87-284B-AD59-C51752BEEE3E}"/>
              </a:ext>
            </a:extLst>
          </p:cNvPr>
          <p:cNvCxnSpPr/>
          <p:nvPr/>
        </p:nvCxnSpPr>
        <p:spPr>
          <a:xfrm>
            <a:off x="2588187" y="2107937"/>
            <a:ext cx="0" cy="275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99B8AF-A74D-A644-851A-B2602D39D9DA}"/>
              </a:ext>
            </a:extLst>
          </p:cNvPr>
          <p:cNvCxnSpPr/>
          <p:nvPr/>
        </p:nvCxnSpPr>
        <p:spPr>
          <a:xfrm>
            <a:off x="3435515" y="2107937"/>
            <a:ext cx="0" cy="275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FE2724-ABD5-A246-A255-1AA1E92CD190}"/>
              </a:ext>
            </a:extLst>
          </p:cNvPr>
          <p:cNvCxnSpPr/>
          <p:nvPr/>
        </p:nvCxnSpPr>
        <p:spPr>
          <a:xfrm>
            <a:off x="3723547" y="2107937"/>
            <a:ext cx="0" cy="275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BAC6F1EC-70A0-B344-9270-429CE393F4E0}"/>
              </a:ext>
            </a:extLst>
          </p:cNvPr>
          <p:cNvSpPr/>
          <p:nvPr/>
        </p:nvSpPr>
        <p:spPr>
          <a:xfrm>
            <a:off x="3219491" y="2179945"/>
            <a:ext cx="144016" cy="131956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36B89CC-20A1-D94B-90ED-15BE2504E827}"/>
              </a:ext>
            </a:extLst>
          </p:cNvPr>
          <p:cNvSpPr/>
          <p:nvPr/>
        </p:nvSpPr>
        <p:spPr>
          <a:xfrm>
            <a:off x="3507522" y="2176687"/>
            <a:ext cx="144016" cy="131956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465B2B8-1758-604F-B9FD-AC29D8B793C1}"/>
              </a:ext>
            </a:extLst>
          </p:cNvPr>
          <p:cNvSpPr/>
          <p:nvPr/>
        </p:nvSpPr>
        <p:spPr>
          <a:xfrm>
            <a:off x="3795553" y="2176687"/>
            <a:ext cx="144016" cy="131956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66BF05-D2D8-0C41-A1FE-A6E050BB0DA6}"/>
              </a:ext>
            </a:extLst>
          </p:cNvPr>
          <p:cNvSpPr txBox="1"/>
          <p:nvPr/>
        </p:nvSpPr>
        <p:spPr>
          <a:xfrm>
            <a:off x="1688303" y="1702601"/>
            <a:ext cx="1382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Event Queue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1BE850D4-5A7D-E046-A912-ED69D3707F5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941303" y="2264625"/>
            <a:ext cx="431554" cy="387634"/>
          </a:xfrm>
          <a:prstGeom prst="bentConnector3">
            <a:avLst>
              <a:gd name="adj1" fmla="val 9870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B2785600-E9DD-544A-B22B-15CF12CA674C}"/>
              </a:ext>
            </a:extLst>
          </p:cNvPr>
          <p:cNvSpPr/>
          <p:nvPr/>
        </p:nvSpPr>
        <p:spPr>
          <a:xfrm>
            <a:off x="4602332" y="1882625"/>
            <a:ext cx="1202581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JVM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7E8D800-08C0-A049-9F08-525EA3C29752}"/>
              </a:ext>
            </a:extLst>
          </p:cNvPr>
          <p:cNvCxnSpPr>
            <a:cxnSpLocks/>
            <a:stCxn id="10" idx="3"/>
            <a:endCxn id="31" idx="1"/>
          </p:cNvCxnSpPr>
          <p:nvPr/>
        </p:nvCxnSpPr>
        <p:spPr>
          <a:xfrm flipV="1">
            <a:off x="4011578" y="2242665"/>
            <a:ext cx="590754" cy="32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379D049-81B3-544E-A6BD-65DB28E9C3D5}"/>
              </a:ext>
            </a:extLst>
          </p:cNvPr>
          <p:cNvSpPr txBox="1"/>
          <p:nvPr/>
        </p:nvSpPr>
        <p:spPr>
          <a:xfrm>
            <a:off x="7110907" y="239336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Event handlers</a:t>
            </a:r>
          </a:p>
        </p:txBody>
      </p:sp>
      <p:sp>
        <p:nvSpPr>
          <p:cNvPr id="40" name="AutoShape 31">
            <a:extLst>
              <a:ext uri="{FF2B5EF4-FFF2-40B4-BE49-F238E27FC236}">
                <a16:creationId xmlns:a16="http://schemas.microsoft.com/office/drawing/2014/main" id="{4DE51F52-97A5-124D-A1ED-9CF9B6998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566" y="3262486"/>
            <a:ext cx="1628772" cy="5334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" name="Text Box 32">
            <a:extLst>
              <a:ext uri="{FF2B5EF4-FFF2-40B4-BE49-F238E27FC236}">
                <a16:creationId xmlns:a16="http://schemas.microsoft.com/office/drawing/2014/main" id="{32C71ABD-EB99-C74E-AC26-FEAD90132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7453" y="3491086"/>
            <a:ext cx="98616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1050" dirty="0">
                <a:latin typeface="Monaco" pitchFamily="2" charset="77"/>
              </a:rPr>
              <a:t>handle(</a:t>
            </a:r>
            <a:r>
              <a:rPr lang="en-US" altLang="en-US" sz="1050" dirty="0" err="1">
                <a:latin typeface="Monaco" pitchFamily="2" charset="77"/>
              </a:rPr>
              <a:t>ev</a:t>
            </a:r>
            <a:r>
              <a:rPr lang="en-US" altLang="en-US" sz="1050" dirty="0">
                <a:latin typeface="Monaco" pitchFamily="2" charset="77"/>
              </a:rPr>
              <a:t>)</a:t>
            </a:r>
          </a:p>
        </p:txBody>
      </p:sp>
      <p:sp>
        <p:nvSpPr>
          <p:cNvPr id="42" name="Line 33">
            <a:extLst>
              <a:ext uri="{FF2B5EF4-FFF2-40B4-BE49-F238E27FC236}">
                <a16:creationId xmlns:a16="http://schemas.microsoft.com/office/drawing/2014/main" id="{B61C1F92-672C-7B42-87BC-A3264CD46435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0153" y="3489499"/>
            <a:ext cx="1626734" cy="158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AutoShape 31">
            <a:extLst>
              <a:ext uri="{FF2B5EF4-FFF2-40B4-BE49-F238E27FC236}">
                <a16:creationId xmlns:a16="http://schemas.microsoft.com/office/drawing/2014/main" id="{232A0B77-F90D-DF48-9A64-91051DFCE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945" y="3152930"/>
            <a:ext cx="1628772" cy="5334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4" name="Text Box 32">
            <a:extLst>
              <a:ext uri="{FF2B5EF4-FFF2-40B4-BE49-F238E27FC236}">
                <a16:creationId xmlns:a16="http://schemas.microsoft.com/office/drawing/2014/main" id="{63923276-C626-224A-98CD-C34D2631A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6832" y="3381530"/>
            <a:ext cx="98616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1050" dirty="0">
                <a:latin typeface="Monaco" pitchFamily="2" charset="77"/>
              </a:rPr>
              <a:t>handle(</a:t>
            </a:r>
            <a:r>
              <a:rPr lang="en-US" altLang="en-US" sz="1050" dirty="0" err="1">
                <a:latin typeface="Monaco" pitchFamily="2" charset="77"/>
              </a:rPr>
              <a:t>ev</a:t>
            </a:r>
            <a:r>
              <a:rPr lang="en-US" altLang="en-US" sz="1050" dirty="0">
                <a:latin typeface="Monaco" pitchFamily="2" charset="77"/>
              </a:rPr>
              <a:t>)</a:t>
            </a:r>
          </a:p>
        </p:txBody>
      </p:sp>
      <p:sp>
        <p:nvSpPr>
          <p:cNvPr id="45" name="Line 33">
            <a:extLst>
              <a:ext uri="{FF2B5EF4-FFF2-40B4-BE49-F238E27FC236}">
                <a16:creationId xmlns:a16="http://schemas.microsoft.com/office/drawing/2014/main" id="{FF131BB4-0295-3B49-87E4-5B61E7E698A7}"/>
              </a:ext>
            </a:extLst>
          </p:cNvPr>
          <p:cNvSpPr>
            <a:spLocks noChangeShapeType="1"/>
          </p:cNvSpPr>
          <p:nvPr/>
        </p:nvSpPr>
        <p:spPr bwMode="auto">
          <a:xfrm>
            <a:off x="6269532" y="3379943"/>
            <a:ext cx="1626734" cy="158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AutoShape 31">
            <a:extLst>
              <a:ext uri="{FF2B5EF4-FFF2-40B4-BE49-F238E27FC236}">
                <a16:creationId xmlns:a16="http://schemas.microsoft.com/office/drawing/2014/main" id="{EAD93380-500C-F24D-B34B-993ACAD03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2090" y="3031981"/>
            <a:ext cx="1628772" cy="5334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rgbClr val="990033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7" name="Text Box 32">
            <a:extLst>
              <a:ext uri="{FF2B5EF4-FFF2-40B4-BE49-F238E27FC236}">
                <a16:creationId xmlns:a16="http://schemas.microsoft.com/office/drawing/2014/main" id="{ECF919B3-C0B6-2945-8A9E-48AFE6A6E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977" y="3260581"/>
            <a:ext cx="98616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1050" dirty="0">
                <a:latin typeface="Monaco" pitchFamily="2" charset="77"/>
              </a:rPr>
              <a:t>handle(</a:t>
            </a:r>
            <a:r>
              <a:rPr lang="en-US" altLang="en-US" sz="1050" dirty="0" err="1">
                <a:latin typeface="Monaco" pitchFamily="2" charset="77"/>
              </a:rPr>
              <a:t>ev</a:t>
            </a:r>
            <a:r>
              <a:rPr lang="en-US" altLang="en-US" sz="1050" dirty="0">
                <a:latin typeface="Monaco" pitchFamily="2" charset="77"/>
              </a:rPr>
              <a:t>)</a:t>
            </a:r>
          </a:p>
        </p:txBody>
      </p:sp>
      <p:sp>
        <p:nvSpPr>
          <p:cNvPr id="48" name="Line 33">
            <a:extLst>
              <a:ext uri="{FF2B5EF4-FFF2-40B4-BE49-F238E27FC236}">
                <a16:creationId xmlns:a16="http://schemas.microsoft.com/office/drawing/2014/main" id="{4DCEA29B-4860-DB4B-91E0-0A85B5CE323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3677" y="3258994"/>
            <a:ext cx="1626734" cy="158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91E1AB63-B4AA-EF47-A240-D30F3D41D93D}"/>
              </a:ext>
            </a:extLst>
          </p:cNvPr>
          <p:cNvSpPr/>
          <p:nvPr/>
        </p:nvSpPr>
        <p:spPr>
          <a:xfrm>
            <a:off x="1907704" y="2799834"/>
            <a:ext cx="144016" cy="1319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37683E1B-9947-734F-B793-450FE64F75DB}"/>
              </a:ext>
            </a:extLst>
          </p:cNvPr>
          <p:cNvCxnSpPr>
            <a:cxnSpLocks/>
          </p:cNvCxnSpPr>
          <p:nvPr/>
        </p:nvCxnSpPr>
        <p:spPr>
          <a:xfrm>
            <a:off x="6971729" y="2862566"/>
            <a:ext cx="0" cy="436115"/>
          </a:xfrm>
          <a:prstGeom prst="straightConnector1">
            <a:avLst/>
          </a:prstGeom>
          <a:ln w="19050">
            <a:solidFill>
              <a:schemeClr val="accent4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49A9AF4-AE5A-FE4E-8EEA-665C7CDF48F7}"/>
              </a:ext>
            </a:extLst>
          </p:cNvPr>
          <p:cNvSpPr txBox="1"/>
          <p:nvPr/>
        </p:nvSpPr>
        <p:spPr>
          <a:xfrm>
            <a:off x="7082331" y="3842114"/>
            <a:ext cx="18133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Callback methods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AB5D19E-78CD-9042-8BE8-4CEB670530DA}"/>
              </a:ext>
            </a:extLst>
          </p:cNvPr>
          <p:cNvSpPr txBox="1"/>
          <p:nvPr/>
        </p:nvSpPr>
        <p:spPr>
          <a:xfrm>
            <a:off x="3774182" y="3050755"/>
            <a:ext cx="153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Event thread (event loop)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F25762C-B0F8-DF4F-AF4E-F00B7961E159}"/>
              </a:ext>
            </a:extLst>
          </p:cNvPr>
          <p:cNvSpPr txBox="1"/>
          <p:nvPr/>
        </p:nvSpPr>
        <p:spPr>
          <a:xfrm>
            <a:off x="1306463" y="3002217"/>
            <a:ext cx="131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Keystrokes, mouse clicks, etc.</a:t>
            </a:r>
          </a:p>
        </p:txBody>
      </p:sp>
    </p:spTree>
    <p:extLst>
      <p:ext uri="{BB962C8B-B14F-4D97-AF65-F5344CB8AC3E}">
        <p14:creationId xmlns:p14="http://schemas.microsoft.com/office/powerpoint/2010/main" val="4114706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4CCC52-AD17-1548-96E0-AE29B3C3E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5DE175-D97E-2A43-8228-83094E178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712396-EE63-6047-8B3A-BDA5F1794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19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39B0E9-0C60-6844-895C-C1454A3524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Yet </a:t>
            </a:r>
            <a:r>
              <a:rPr lang="en-US" dirty="0" err="1"/>
              <a:t>aNother</a:t>
            </a:r>
            <a:r>
              <a:rPr lang="en-US" dirty="0"/>
              <a:t> example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9364DE-AB6C-854D-8CD2-AD3BD4F69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9" name="Picture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D83E2504-A3D6-154C-BD94-C9E2B0109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095586"/>
            <a:ext cx="698578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199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AB012C-5ED0-574A-9F35-AD73A81D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C06CBD-E807-2F40-9D88-5C7733383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B65936-54A8-9C4E-A88A-E7166CC5CA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Programming line overview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D2E6F-FDCE-3045-A44A-CD0FC77EE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283352-7656-AC4D-BDAD-F766EBEE9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20D3-03AB-AE46-9C1E-28B444668605}" type="datetime1">
              <a:rPr lang="en-GB" smtClean="0"/>
              <a:t>08/01/2020</a:t>
            </a:fld>
            <a:endParaRPr lang="nl-NL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2EDB765-385A-C84C-AB88-70680D691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171904"/>
              </p:ext>
            </p:extLst>
          </p:nvPr>
        </p:nvGraphicFramePr>
        <p:xfrm>
          <a:off x="1371600" y="1274380"/>
          <a:ext cx="7512051" cy="30977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595093">
                  <a:extLst>
                    <a:ext uri="{9D8B030D-6E8A-4147-A177-3AD203B41FA5}">
                      <a16:colId xmlns:a16="http://schemas.microsoft.com/office/drawing/2014/main" val="1425933542"/>
                    </a:ext>
                  </a:extLst>
                </a:gridCol>
                <a:gridCol w="2305318">
                  <a:extLst>
                    <a:ext uri="{9D8B030D-6E8A-4147-A177-3AD203B41FA5}">
                      <a16:colId xmlns:a16="http://schemas.microsoft.com/office/drawing/2014/main" val="3224901111"/>
                    </a:ext>
                  </a:extLst>
                </a:gridCol>
                <a:gridCol w="2611640">
                  <a:extLst>
                    <a:ext uri="{9D8B030D-6E8A-4147-A177-3AD203B41FA5}">
                      <a16:colId xmlns:a16="http://schemas.microsoft.com/office/drawing/2014/main" val="143563061"/>
                    </a:ext>
                  </a:extLst>
                </a:gridCol>
              </a:tblGrid>
              <a:tr h="988037">
                <a:tc>
                  <a:txBody>
                    <a:bodyPr/>
                    <a:lstStyle/>
                    <a:p>
                      <a:pPr lvl="0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1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Values and variables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Control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2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Classes and objects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3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Interfaces and Inheritance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Subtyping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Security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612680"/>
                  </a:ext>
                </a:extLst>
              </a:tr>
              <a:tr h="988037">
                <a:tc>
                  <a:txBody>
                    <a:bodyPr/>
                    <a:lstStyle/>
                    <a:p>
                      <a:pPr lvl="0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</a:t>
                      </a:r>
                      <a:r>
                        <a:rPr lang="en-US" sz="14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Arrays and Lists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List implementations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Collections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Week 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Exceptions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I/O Streams and MVC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Security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6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Concurrency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Project kick-off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IDE Tips &amp; Tricks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70201"/>
                  </a:ext>
                </a:extLst>
              </a:tr>
              <a:tr h="1101348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Week 7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Basic Networking</a:t>
                      </a:r>
                    </a:p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Networking and Multithreading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GUIs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8/9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Advanced Java facilities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noProof="0" dirty="0"/>
                        <a:t>Test</a:t>
                      </a:r>
                      <a:endParaRPr 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dirty="0"/>
                        <a:t>Week 10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Project</a:t>
                      </a:r>
                      <a:endParaRPr lang="en-US" sz="1400" dirty="0"/>
                    </a:p>
                    <a:p>
                      <a:pPr lvl="0" algn="l"/>
                      <a:r>
                        <a:rPr lang="en-US" sz="1400" noProof="0" dirty="0"/>
                        <a:t>Test </a:t>
                      </a:r>
                      <a:r>
                        <a:rPr lang="en-US" sz="1400" noProof="0" dirty="0" err="1"/>
                        <a:t>resit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885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581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AD452A-F276-D243-B458-B25DD679C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80494F-2F67-4E42-8774-CB04146C7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A3AF32-110E-254B-9067-9484CED6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20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811856-2202-5744-BB18-2FCE14653C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25E349-DD55-C04E-9649-13013B0679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pic>
        <p:nvPicPr>
          <p:cNvPr id="14" name="Content Placeholder 13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4D2C516-A8D8-5A49-9C83-63083AB82D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53" y="0"/>
            <a:ext cx="5527342" cy="5143500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5E056C1-52FB-9B4E-8BB1-C065FED9500D}"/>
              </a:ext>
            </a:extLst>
          </p:cNvPr>
          <p:cNvSpPr/>
          <p:nvPr/>
        </p:nvSpPr>
        <p:spPr>
          <a:xfrm>
            <a:off x="6303795" y="957263"/>
            <a:ext cx="2840205" cy="174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FA9F75-BCFC-EC4E-8FDA-C4BCD4FD0BD7}"/>
              </a:ext>
            </a:extLst>
          </p:cNvPr>
          <p:cNvSpPr txBox="1"/>
          <p:nvPr/>
        </p:nvSpPr>
        <p:spPr>
          <a:xfrm>
            <a:off x="6330422" y="253839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Change font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595B44F-DFD4-9446-83E8-0DF0C7ABC0FF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5556250" y="423116"/>
            <a:ext cx="774172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EC4C797-7C3B-B941-B83A-2DE410BA39C8}"/>
              </a:ext>
            </a:extLst>
          </p:cNvPr>
          <p:cNvSpPr txBox="1"/>
          <p:nvPr/>
        </p:nvSpPr>
        <p:spPr>
          <a:xfrm>
            <a:off x="6355777" y="1062160"/>
            <a:ext cx="15616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Define padding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69A011-6543-9C49-84F6-C4E07288ACCB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5581605" y="1231437"/>
            <a:ext cx="774172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1154F76-3F0B-A141-8CD3-49C6EB00AF73}"/>
              </a:ext>
            </a:extLst>
          </p:cNvPr>
          <p:cNvSpPr txBox="1"/>
          <p:nvPr/>
        </p:nvSpPr>
        <p:spPr>
          <a:xfrm>
            <a:off x="6375739" y="1832548"/>
            <a:ext cx="1694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Create </a:t>
            </a:r>
            <a:r>
              <a:rPr lang="en-US" sz="1200" dirty="0" err="1">
                <a:solidFill>
                  <a:schemeClr val="accent4"/>
                </a:solidFill>
                <a:latin typeface="Monaco" pitchFamily="2" charset="77"/>
              </a:rPr>
              <a:t>ImageView</a:t>
            </a:r>
            <a:endParaRPr lang="en-US" sz="1600" dirty="0">
              <a:solidFill>
                <a:schemeClr val="accent4"/>
              </a:solidFill>
              <a:latin typeface="Monaco" pitchFamily="2" charset="77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01EE6F-10F4-4949-B821-0EC12777D6F7}"/>
              </a:ext>
            </a:extLst>
          </p:cNvPr>
          <p:cNvCxnSpPr>
            <a:cxnSpLocks/>
            <a:stCxn id="22" idx="1"/>
          </p:cNvCxnSpPr>
          <p:nvPr/>
        </p:nvCxnSpPr>
        <p:spPr>
          <a:xfrm flipH="1">
            <a:off x="5601567" y="2001825"/>
            <a:ext cx="774172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44641E6-D2FC-A34E-A9AA-F150BBD0E4BC}"/>
              </a:ext>
            </a:extLst>
          </p:cNvPr>
          <p:cNvSpPr txBox="1"/>
          <p:nvPr/>
        </p:nvSpPr>
        <p:spPr>
          <a:xfrm>
            <a:off x="6381335" y="3520208"/>
            <a:ext cx="1863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Add components to </a:t>
            </a:r>
            <a:r>
              <a:rPr lang="en-US" sz="1200" dirty="0" err="1">
                <a:solidFill>
                  <a:schemeClr val="accent4"/>
                </a:solidFill>
                <a:latin typeface="Monaco" pitchFamily="2" charset="77"/>
              </a:rPr>
              <a:t>BorderPane</a:t>
            </a:r>
            <a:endParaRPr lang="en-US" sz="1600" dirty="0">
              <a:solidFill>
                <a:schemeClr val="accent4"/>
              </a:solidFill>
              <a:latin typeface="Monaco" pitchFamily="2" charset="77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0F16154-335D-ED41-A815-59BC77A449CA}"/>
              </a:ext>
            </a:extLst>
          </p:cNvPr>
          <p:cNvCxnSpPr>
            <a:cxnSpLocks/>
            <a:stCxn id="24" idx="1"/>
          </p:cNvCxnSpPr>
          <p:nvPr/>
        </p:nvCxnSpPr>
        <p:spPr>
          <a:xfrm flipH="1">
            <a:off x="5601567" y="3812596"/>
            <a:ext cx="77976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59BD6C9-2E88-4249-8148-E8C6FF75DFAC}"/>
              </a:ext>
            </a:extLst>
          </p:cNvPr>
          <p:cNvSpPr txBox="1"/>
          <p:nvPr/>
        </p:nvSpPr>
        <p:spPr>
          <a:xfrm>
            <a:off x="6379972" y="4081039"/>
            <a:ext cx="2442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Define what to do when window is closed</a:t>
            </a:r>
            <a:endParaRPr lang="en-US" sz="1600" dirty="0">
              <a:solidFill>
                <a:schemeClr val="accent4"/>
              </a:solidFill>
              <a:latin typeface="Monaco" pitchFamily="2" charset="77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45C55-0DD7-314C-8EFD-AF1DF004B565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5601568" y="4373427"/>
            <a:ext cx="77840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5678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2735EA-855F-8949-B862-AD3A6CD89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GUI </a:t>
            </a:r>
            <a:r>
              <a:rPr lang="en-GB" dirty="0">
                <a:solidFill>
                  <a:schemeClr val="accent1"/>
                </a:solidFill>
              </a:rPr>
              <a:t>component classes</a:t>
            </a:r>
            <a:r>
              <a:rPr lang="en-GB" dirty="0"/>
              <a:t>: </a:t>
            </a:r>
            <a:r>
              <a:rPr lang="en-GB" sz="1400" dirty="0">
                <a:latin typeface="Monaco" pitchFamily="2" charset="77"/>
                <a:ea typeface="+mn-ea"/>
                <a:cs typeface="+mn-cs"/>
              </a:rPr>
              <a:t>Button</a:t>
            </a:r>
            <a:r>
              <a:rPr lang="en-GB" dirty="0">
                <a:ea typeface="+mn-ea"/>
                <a:cs typeface="+mn-cs"/>
              </a:rPr>
              <a:t>, </a:t>
            </a:r>
            <a:r>
              <a:rPr lang="en-GB" sz="1400" dirty="0">
                <a:latin typeface="Monaco" pitchFamily="2" charset="77"/>
                <a:ea typeface="+mn-ea"/>
                <a:cs typeface="+mn-cs"/>
              </a:rPr>
              <a:t>Label</a:t>
            </a:r>
            <a:r>
              <a:rPr lang="en-GB" dirty="0">
                <a:ea typeface="+mn-ea"/>
                <a:cs typeface="+mn-cs"/>
              </a:rPr>
              <a:t>, </a:t>
            </a:r>
            <a:r>
              <a:rPr lang="en-GB" sz="1400" dirty="0" err="1">
                <a:latin typeface="Monaco" pitchFamily="2" charset="77"/>
                <a:ea typeface="+mn-ea"/>
                <a:cs typeface="+mn-cs"/>
              </a:rPr>
              <a:t>CheckBox</a:t>
            </a:r>
            <a:r>
              <a:rPr lang="en-GB" dirty="0">
                <a:ea typeface="+mn-ea"/>
                <a:cs typeface="+mn-cs"/>
              </a:rPr>
              <a:t>, </a:t>
            </a:r>
            <a:r>
              <a:rPr lang="en-GB" sz="1400" dirty="0" err="1">
                <a:latin typeface="Monaco" pitchFamily="2" charset="77"/>
              </a:rPr>
              <a:t>RadioButton</a:t>
            </a:r>
            <a:r>
              <a:rPr lang="en-GB" dirty="0">
                <a:ea typeface="+mn-ea"/>
                <a:cs typeface="+mn-cs"/>
              </a:rPr>
              <a:t>, etc.</a:t>
            </a:r>
          </a:p>
          <a:p>
            <a:r>
              <a:rPr lang="en-GB" dirty="0">
                <a:solidFill>
                  <a:schemeClr val="accent1"/>
                </a:solidFill>
              </a:rPr>
              <a:t>Layout policies </a:t>
            </a:r>
            <a:r>
              <a:rPr lang="en-GB" dirty="0"/>
              <a:t>are used to </a:t>
            </a:r>
            <a:r>
              <a:rPr lang="en-GB" dirty="0">
                <a:solidFill>
                  <a:schemeClr val="accent1"/>
                </a:solidFill>
              </a:rPr>
              <a:t>position components </a:t>
            </a:r>
            <a:r>
              <a:rPr lang="en-GB" dirty="0"/>
              <a:t>in a </a:t>
            </a:r>
            <a:r>
              <a:rPr lang="en-GB" dirty="0">
                <a:solidFill>
                  <a:schemeClr val="accent1"/>
                </a:solidFill>
              </a:rPr>
              <a:t>parent node </a:t>
            </a:r>
            <a:r>
              <a:rPr lang="en-GB" dirty="0"/>
              <a:t>(e.g., a </a:t>
            </a:r>
            <a:r>
              <a:rPr lang="en-GB" sz="1400" dirty="0" err="1">
                <a:latin typeface="Monaco" pitchFamily="2" charset="77"/>
              </a:rPr>
              <a:t>BorderPane</a:t>
            </a:r>
            <a:r>
              <a:rPr lang="en-GB" dirty="0"/>
              <a:t>)</a:t>
            </a:r>
          </a:p>
          <a:p>
            <a:r>
              <a:rPr lang="en-GB" dirty="0" err="1"/>
              <a:t>EventHandler</a:t>
            </a:r>
            <a:r>
              <a:rPr lang="en-GB" dirty="0"/>
              <a:t>: </a:t>
            </a:r>
            <a:r>
              <a:rPr lang="en-GB" dirty="0">
                <a:solidFill>
                  <a:schemeClr val="accent1"/>
                </a:solidFill>
              </a:rPr>
              <a:t>controller</a:t>
            </a:r>
            <a:r>
              <a:rPr lang="en-GB" dirty="0"/>
              <a:t> in the MVC pattern, to be </a:t>
            </a:r>
            <a:r>
              <a:rPr lang="en-GB" dirty="0">
                <a:solidFill>
                  <a:schemeClr val="accent1"/>
                </a:solidFill>
              </a:rPr>
              <a:t>added to GUI components</a:t>
            </a:r>
            <a:r>
              <a:rPr lang="en-GB" dirty="0"/>
              <a:t> (similar to </a:t>
            </a:r>
            <a:r>
              <a:rPr lang="en-GB" sz="1400" dirty="0">
                <a:latin typeface="Monaco" pitchFamily="2" charset="77"/>
                <a:ea typeface="+mn-ea"/>
                <a:cs typeface="+mn-cs"/>
              </a:rPr>
              <a:t>Observer</a:t>
            </a:r>
            <a:r>
              <a:rPr lang="en-GB" dirty="0"/>
              <a:t> role)</a:t>
            </a:r>
          </a:p>
          <a:p>
            <a:r>
              <a:rPr lang="en-GB" dirty="0"/>
              <a:t>Many more facilities not discussed here! </a:t>
            </a:r>
          </a:p>
          <a:p>
            <a:r>
              <a:rPr lang="en-GB" dirty="0"/>
              <a:t>GUIs can get complex, so tools like </a:t>
            </a:r>
            <a:r>
              <a:rPr lang="en-GB" dirty="0">
                <a:hlinkClick r:id="rId2"/>
              </a:rPr>
              <a:t>Scene Builder</a:t>
            </a:r>
            <a:r>
              <a:rPr lang="en-GB" dirty="0"/>
              <a:t> can help!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F9A119C-50D8-204B-A6CC-746655A0F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12B-1C4A-724D-825C-44ED2DC97F9D}" type="datetime1">
              <a:rPr lang="en-GB" smtClean="0"/>
              <a:t>08/01/2020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B0B7EF-4467-A54C-95DB-FF9386D8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8B750-AEBF-F84F-BD38-DAB818160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21</a:t>
            </a:fld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3CB684-151C-6344-B511-8D0823CAD5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22F5A7-E4F8-9047-913D-4B7EAA3CD2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9AB027-1C45-3A41-8F24-D15D97616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207" y="103772"/>
            <a:ext cx="1966962" cy="131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3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766" y="1104504"/>
            <a:ext cx="3000375" cy="348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19644C-576B-B44B-8C83-0DDBDF2FC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ACBC-4AFD-F442-A096-14ADF5E149A3}" type="datetime1">
              <a:rPr lang="en-GB" smtClean="0"/>
              <a:t>08/01/2020</a:t>
            </a:fld>
            <a:endParaRPr lang="en-GB"/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P7.3: GUIs</a:t>
            </a:r>
            <a:endParaRPr lang="en-US" dirty="0"/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4B2FD-15A4-4785-A948-9FB71B0A076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Graphical user interface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42264B2-D38A-0C48-AEB1-1AB709278A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 class for each GUI component (Type)</a:t>
            </a:r>
          </a:p>
        </p:txBody>
      </p:sp>
      <p:sp>
        <p:nvSpPr>
          <p:cNvPr id="20" name="AutoShape 5"/>
          <p:cNvSpPr>
            <a:spLocks/>
          </p:cNvSpPr>
          <p:nvPr/>
        </p:nvSpPr>
        <p:spPr bwMode="auto">
          <a:xfrm>
            <a:off x="6303246" y="1583619"/>
            <a:ext cx="1063816" cy="226067"/>
          </a:xfrm>
          <a:prstGeom prst="callout1">
            <a:avLst>
              <a:gd name="adj1" fmla="val 59724"/>
              <a:gd name="adj2" fmla="val 10780"/>
              <a:gd name="adj3" fmla="val 24994"/>
              <a:gd name="adj4" fmla="val -86363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Button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1" name="AutoShape 7"/>
          <p:cNvSpPr>
            <a:spLocks/>
          </p:cNvSpPr>
          <p:nvPr/>
        </p:nvSpPr>
        <p:spPr bwMode="auto">
          <a:xfrm>
            <a:off x="1558519" y="1701201"/>
            <a:ext cx="1458516" cy="266230"/>
          </a:xfrm>
          <a:prstGeom prst="callout1">
            <a:avLst>
              <a:gd name="adj1" fmla="val 73880"/>
              <a:gd name="adj2" fmla="val 94554"/>
              <a:gd name="adj3" fmla="val 134193"/>
              <a:gd name="adj4" fmla="val 129754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 err="1">
                <a:solidFill>
                  <a:srgbClr val="0070C0"/>
                </a:solidFill>
              </a:rPr>
              <a:t>RadioButton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2" name="AutoShape 8"/>
          <p:cNvSpPr>
            <a:spLocks/>
          </p:cNvSpPr>
          <p:nvPr/>
        </p:nvSpPr>
        <p:spPr bwMode="auto">
          <a:xfrm>
            <a:off x="6303246" y="2057893"/>
            <a:ext cx="1382053" cy="228600"/>
          </a:xfrm>
          <a:prstGeom prst="callout1">
            <a:avLst>
              <a:gd name="adj1" fmla="val 51793"/>
              <a:gd name="adj2" fmla="val 12599"/>
              <a:gd name="adj3" fmla="val 10442"/>
              <a:gd name="adj4" fmla="val -47705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Checkbox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3" name="AutoShape 9"/>
          <p:cNvSpPr>
            <a:spLocks/>
          </p:cNvSpPr>
          <p:nvPr/>
        </p:nvSpPr>
        <p:spPr bwMode="auto">
          <a:xfrm>
            <a:off x="2193695" y="2235791"/>
            <a:ext cx="816640" cy="228600"/>
          </a:xfrm>
          <a:prstGeom prst="callout1">
            <a:avLst>
              <a:gd name="adj1" fmla="val 63588"/>
              <a:gd name="adj2" fmla="val 90375"/>
              <a:gd name="adj3" fmla="val 120333"/>
              <a:gd name="adj4" fmla="val 164630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Slider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4" name="AutoShape 10"/>
          <p:cNvSpPr>
            <a:spLocks/>
          </p:cNvSpPr>
          <p:nvPr/>
        </p:nvSpPr>
        <p:spPr bwMode="auto">
          <a:xfrm>
            <a:off x="6432019" y="2533619"/>
            <a:ext cx="742950" cy="228600"/>
          </a:xfrm>
          <a:prstGeom prst="callout1">
            <a:avLst>
              <a:gd name="adj1" fmla="val 55082"/>
              <a:gd name="adj2" fmla="val 8536"/>
              <a:gd name="adj3" fmla="val 18542"/>
              <a:gd name="adj4" fmla="val -74371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Labels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5" name="AutoShape 11"/>
          <p:cNvSpPr>
            <a:spLocks/>
          </p:cNvSpPr>
          <p:nvPr/>
        </p:nvSpPr>
        <p:spPr bwMode="auto">
          <a:xfrm>
            <a:off x="1881717" y="2863721"/>
            <a:ext cx="1196944" cy="266230"/>
          </a:xfrm>
          <a:prstGeom prst="callout1">
            <a:avLst>
              <a:gd name="adj1" fmla="val 52597"/>
              <a:gd name="adj2" fmla="val 86886"/>
              <a:gd name="adj3" fmla="val 58151"/>
              <a:gd name="adj4" fmla="val 132501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Text field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6" name="AutoShape 14"/>
          <p:cNvSpPr>
            <a:spLocks/>
          </p:cNvSpPr>
          <p:nvPr/>
        </p:nvSpPr>
        <p:spPr bwMode="auto">
          <a:xfrm>
            <a:off x="1711458" y="3592214"/>
            <a:ext cx="1331119" cy="314098"/>
          </a:xfrm>
          <a:prstGeom prst="callout1">
            <a:avLst>
              <a:gd name="adj1" fmla="val 49626"/>
              <a:gd name="adj2" fmla="val 93983"/>
              <a:gd name="adj3" fmla="val 167668"/>
              <a:gd name="adj4" fmla="val 173357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Scroll panel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30" name="AutoShape 6"/>
          <p:cNvSpPr>
            <a:spLocks/>
          </p:cNvSpPr>
          <p:nvPr/>
        </p:nvSpPr>
        <p:spPr bwMode="auto">
          <a:xfrm>
            <a:off x="1815531" y="1131470"/>
            <a:ext cx="1471702" cy="471700"/>
          </a:xfrm>
          <a:prstGeom prst="callout1">
            <a:avLst>
              <a:gd name="adj1" fmla="val 50182"/>
              <a:gd name="adj2" fmla="val 75176"/>
              <a:gd name="adj3" fmla="val 82788"/>
              <a:gd name="adj4" fmla="val 145345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 err="1">
                <a:solidFill>
                  <a:srgbClr val="0070C0"/>
                </a:solidFill>
              </a:rPr>
              <a:t>HBox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28" name="AutoShape 14"/>
          <p:cNvSpPr>
            <a:spLocks/>
          </p:cNvSpPr>
          <p:nvPr/>
        </p:nvSpPr>
        <p:spPr bwMode="auto">
          <a:xfrm>
            <a:off x="6364872" y="3678559"/>
            <a:ext cx="1382053" cy="358378"/>
          </a:xfrm>
          <a:prstGeom prst="callout1">
            <a:avLst>
              <a:gd name="adj1" fmla="val 66730"/>
              <a:gd name="adj2" fmla="val 9596"/>
              <a:gd name="adj3" fmla="val 142564"/>
              <a:gd name="adj4" fmla="val -68718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Choice box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18" name="AutoShape 11">
            <a:extLst>
              <a:ext uri="{FF2B5EF4-FFF2-40B4-BE49-F238E27FC236}">
                <a16:creationId xmlns:a16="http://schemas.microsoft.com/office/drawing/2014/main" id="{5F64E0A9-66D3-864B-A137-5FD0DC0939F1}"/>
              </a:ext>
            </a:extLst>
          </p:cNvPr>
          <p:cNvSpPr>
            <a:spLocks/>
          </p:cNvSpPr>
          <p:nvPr/>
        </p:nvSpPr>
        <p:spPr bwMode="auto">
          <a:xfrm>
            <a:off x="6364872" y="3059011"/>
            <a:ext cx="1196944" cy="266230"/>
          </a:xfrm>
          <a:prstGeom prst="callout1">
            <a:avLst>
              <a:gd name="adj1" fmla="val 58570"/>
              <a:gd name="adj2" fmla="val 12484"/>
              <a:gd name="adj3" fmla="val 174267"/>
              <a:gd name="adj4" fmla="val -82292"/>
            </a:avLst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4000" tIns="27000" rIns="54000" bIns="27000" anchor="ctr"/>
          <a:lstStyle/>
          <a:p>
            <a:pPr algn="ctr" eaLnBrk="0" hangingPunct="0"/>
            <a:r>
              <a:rPr lang="en-US" sz="1600" dirty="0">
                <a:solidFill>
                  <a:srgbClr val="0070C0"/>
                </a:solidFill>
              </a:rPr>
              <a:t>Text area</a:t>
            </a:r>
            <a:endParaRPr lang="en-GB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48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utoUpdateAnimBg="0"/>
      <p:bldP spid="21" grpId="0" animBg="1" autoUpdateAnimBg="0"/>
      <p:bldP spid="22" grpId="0" animBg="1" autoUpdateAnimBg="0"/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30" grpId="0" animBg="1" autoUpdateAnimBg="0"/>
      <p:bldP spid="28" grpId="0" animBg="1" autoUpdateAnimBg="0"/>
      <p:bldP spid="1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2"/>
                </a:solidFill>
              </a:rPr>
              <a:t>Graphical components</a:t>
            </a:r>
          </a:p>
          <a:p>
            <a:pPr lvl="1"/>
            <a:r>
              <a:rPr lang="en-GB" dirty="0"/>
              <a:t>Model-view-controller pattern</a:t>
            </a:r>
          </a:p>
          <a:p>
            <a:pPr lvl="1"/>
            <a:r>
              <a:rPr lang="en-GB" dirty="0">
                <a:solidFill>
                  <a:schemeClr val="accent1"/>
                </a:solidFill>
              </a:rPr>
              <a:t>View components </a:t>
            </a:r>
            <a:r>
              <a:rPr lang="en-GB" dirty="0"/>
              <a:t>to </a:t>
            </a:r>
            <a:r>
              <a:rPr lang="en-GB" dirty="0">
                <a:solidFill>
                  <a:schemeClr val="accent1"/>
                </a:solidFill>
              </a:rPr>
              <a:t>display model state</a:t>
            </a:r>
          </a:p>
          <a:p>
            <a:pPr lvl="1"/>
            <a:r>
              <a:rPr lang="en-GB" dirty="0">
                <a:solidFill>
                  <a:schemeClr val="accent1"/>
                </a:solidFill>
              </a:rPr>
              <a:t>Controller components </a:t>
            </a:r>
            <a:r>
              <a:rPr lang="en-GB" dirty="0"/>
              <a:t>for user </a:t>
            </a:r>
            <a:r>
              <a:rPr lang="en-GB" dirty="0">
                <a:solidFill>
                  <a:schemeClr val="accent1"/>
                </a:solidFill>
              </a:rPr>
              <a:t>input</a:t>
            </a:r>
          </a:p>
          <a:p>
            <a:r>
              <a:rPr lang="en-GB" dirty="0">
                <a:solidFill>
                  <a:schemeClr val="accent2"/>
                </a:solidFill>
              </a:rPr>
              <a:t>Layout managers</a:t>
            </a:r>
            <a:r>
              <a:rPr lang="en-GB" dirty="0"/>
              <a:t>: regulate how components are shown</a:t>
            </a:r>
          </a:p>
          <a:p>
            <a:r>
              <a:rPr lang="en-GB" dirty="0">
                <a:solidFill>
                  <a:schemeClr val="accent2"/>
                </a:solidFill>
              </a:rPr>
              <a:t>Reaction</a:t>
            </a:r>
            <a:r>
              <a:rPr lang="en-GB" dirty="0"/>
              <a:t> to user actions</a:t>
            </a:r>
          </a:p>
          <a:p>
            <a:pPr lvl="1"/>
            <a:r>
              <a:rPr lang="en-GB" dirty="0">
                <a:solidFill>
                  <a:schemeClr val="accent1"/>
                </a:solidFill>
              </a:rPr>
              <a:t>Action listeners </a:t>
            </a:r>
            <a:r>
              <a:rPr lang="en-GB" dirty="0"/>
              <a:t>(Observer pattern)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P7.3: GUIs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CE0A-3315-447D-B22B-BC442F445BB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GUI Ingredients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38DFD2E-1538-054D-B64B-9200935513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Components for a reactive GUI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64D369B-A1AE-BF41-B154-C272519D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30A9B-35EF-BC43-B817-C30FC8C81983}" type="datetime1">
              <a:rPr lang="en-GB" smtClean="0"/>
              <a:t>08/01/2020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613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DA2ED1-1398-5947-A586-F0A1EBAF0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accent2"/>
                </a:solidFill>
              </a:rPr>
              <a:t>Abstract Windowing Toolkit </a:t>
            </a:r>
            <a:r>
              <a:rPr lang="en-US" altLang="en-US" dirty="0"/>
              <a:t>(AWT, package </a:t>
            </a:r>
            <a:r>
              <a:rPr lang="en-US" altLang="en-US" sz="1400" dirty="0" err="1">
                <a:latin typeface="Monaco" pitchFamily="2" charset="77"/>
              </a:rPr>
              <a:t>java.awt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In principle </a:t>
            </a:r>
            <a:r>
              <a:rPr lang="en-US" altLang="en-US" dirty="0">
                <a:solidFill>
                  <a:schemeClr val="accent1"/>
                </a:solidFill>
              </a:rPr>
              <a:t>portable</a:t>
            </a:r>
            <a:r>
              <a:rPr lang="en-US" altLang="en-US" dirty="0"/>
              <a:t> → should work in </a:t>
            </a:r>
            <a:r>
              <a:rPr lang="en-US" altLang="en-US" dirty="0">
                <a:solidFill>
                  <a:schemeClr val="accent1"/>
                </a:solidFill>
              </a:rPr>
              <a:t>each platform</a:t>
            </a:r>
            <a:r>
              <a:rPr lang="en-US" altLang="en-US" dirty="0"/>
              <a:t>!</a:t>
            </a:r>
          </a:p>
          <a:p>
            <a:pPr lvl="1"/>
            <a:r>
              <a:rPr lang="en-US" altLang="en-US" dirty="0">
                <a:solidFill>
                  <a:schemeClr val="accent1"/>
                </a:solidFill>
              </a:rPr>
              <a:t>Java wrappers </a:t>
            </a:r>
            <a:r>
              <a:rPr lang="en-US" altLang="en-US" dirty="0"/>
              <a:t>around </a:t>
            </a:r>
            <a:r>
              <a:rPr lang="en-US" altLang="en-US" dirty="0">
                <a:solidFill>
                  <a:schemeClr val="accent1"/>
                </a:solidFill>
              </a:rPr>
              <a:t>native platform libraries</a:t>
            </a:r>
          </a:p>
          <a:p>
            <a:pPr lvl="1"/>
            <a:r>
              <a:rPr lang="en-US" altLang="en-US" dirty="0"/>
              <a:t>Too much </a:t>
            </a:r>
            <a:r>
              <a:rPr lang="en-US" altLang="en-US" dirty="0">
                <a:solidFill>
                  <a:schemeClr val="accent1"/>
                </a:solidFill>
              </a:rPr>
              <a:t>original </a:t>
            </a:r>
            <a:r>
              <a:rPr lang="en-US" altLang="en-US" dirty="0" err="1">
                <a:solidFill>
                  <a:schemeClr val="accent1"/>
                </a:solidFill>
              </a:rPr>
              <a:t>behaviour</a:t>
            </a:r>
            <a:r>
              <a:rPr lang="en-US" altLang="en-US" dirty="0">
                <a:solidFill>
                  <a:schemeClr val="accent1"/>
                </a:solidFill>
              </a:rPr>
              <a:t> </a:t>
            </a:r>
            <a:r>
              <a:rPr lang="en-US" altLang="en-US" dirty="0"/>
              <a:t>→  portability was lost!</a:t>
            </a:r>
          </a:p>
          <a:p>
            <a:r>
              <a:rPr lang="en-US" altLang="en-US" dirty="0">
                <a:solidFill>
                  <a:schemeClr val="accent2"/>
                </a:solidFill>
              </a:rPr>
              <a:t>Swing</a:t>
            </a:r>
            <a:r>
              <a:rPr lang="en-US" altLang="en-US" dirty="0"/>
              <a:t> (package </a:t>
            </a:r>
            <a:r>
              <a:rPr lang="en-US" altLang="en-US" sz="1400" dirty="0" err="1">
                <a:latin typeface="Monaco" pitchFamily="2" charset="77"/>
              </a:rPr>
              <a:t>javax.swing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Since Java 1.2 (!) part of JFC (Java Foundation Classes)</a:t>
            </a:r>
          </a:p>
          <a:p>
            <a:pPr lvl="1"/>
            <a:r>
              <a:rPr lang="en-US" altLang="en-US" dirty="0"/>
              <a:t>Complete </a:t>
            </a:r>
            <a:r>
              <a:rPr lang="en-US" altLang="en-US" dirty="0">
                <a:solidFill>
                  <a:schemeClr val="accent1"/>
                </a:solidFill>
              </a:rPr>
              <a:t>Java GUI </a:t>
            </a:r>
            <a:r>
              <a:rPr lang="en-US" altLang="en-US" dirty="0"/>
              <a:t>→ uses only native canvas, and draws Java (lightweight) components on it</a:t>
            </a:r>
          </a:p>
          <a:p>
            <a:endParaRPr lang="en-US" dirty="0"/>
          </a:p>
        </p:txBody>
      </p:sp>
      <p:sp>
        <p:nvSpPr>
          <p:cNvPr id="13314" name="Date Placeholder 3">
            <a:extLst>
              <a:ext uri="{FF2B5EF4-FFF2-40B4-BE49-F238E27FC236}">
                <a16:creationId xmlns:a16="http://schemas.microsoft.com/office/drawing/2014/main" id="{BEE42292-C6BB-2748-A8F2-494A00283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46DB1D-A7E1-964A-A72D-3175D3187638}" type="datetime1">
              <a:rPr lang="en-GB" altLang="en-US" smtClean="0"/>
              <a:t>08/01/2020</a:t>
            </a:fld>
            <a:endParaRPr lang="nl-NL" altLang="en-US"/>
          </a:p>
        </p:txBody>
      </p:sp>
      <p:sp>
        <p:nvSpPr>
          <p:cNvPr id="13315" name="Footer Placeholder 4">
            <a:extLst>
              <a:ext uri="{FF2B5EF4-FFF2-40B4-BE49-F238E27FC236}">
                <a16:creationId xmlns:a16="http://schemas.microsoft.com/office/drawing/2014/main" id="{3084DDED-3C15-9E4F-9CF6-9C9092A96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nl-NL" altLang="en-US"/>
              <a:t>P7.3: GUIs</a:t>
            </a:r>
            <a:endParaRPr lang="nl-NL" altLang="en-US" dirty="0"/>
          </a:p>
        </p:txBody>
      </p:sp>
      <p:sp>
        <p:nvSpPr>
          <p:cNvPr id="13316" name="Slide Number Placeholder 5">
            <a:extLst>
              <a:ext uri="{FF2B5EF4-FFF2-40B4-BE49-F238E27FC236}">
                <a16:creationId xmlns:a16="http://schemas.microsoft.com/office/drawing/2014/main" id="{4E481405-C72B-D549-BE30-67225952E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8D484D-451F-F448-86B4-C701E0F849B4}" type="slidenum">
              <a:rPr lang="nl-NL" altLang="en-US"/>
              <a:pPr/>
              <a:t>5</a:t>
            </a:fld>
            <a:endParaRPr lang="nl-NL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77800F-8B7B-034D-A590-C8CC1EF747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en-US" dirty="0"/>
              <a:t>A Bit of History: AWT and Swing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190720-2726-3248-A7AD-619443FA86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Java Toolkits for GUIs</a:t>
            </a:r>
          </a:p>
        </p:txBody>
      </p:sp>
    </p:spTree>
    <p:extLst>
      <p:ext uri="{BB962C8B-B14F-4D97-AF65-F5344CB8AC3E}">
        <p14:creationId xmlns:p14="http://schemas.microsoft.com/office/powerpoint/2010/main" val="2335511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AEFEA3-ECA1-964B-930D-B5E937CB0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JavaFX</a:t>
            </a:r>
            <a:r>
              <a:rPr lang="en-US" dirty="0"/>
              <a:t> is a </a:t>
            </a:r>
            <a:r>
              <a:rPr lang="en-US" dirty="0">
                <a:solidFill>
                  <a:schemeClr val="accent1"/>
                </a:solidFill>
              </a:rPr>
              <a:t>software platform </a:t>
            </a:r>
            <a:r>
              <a:rPr lang="en-US" dirty="0"/>
              <a:t>for creating and delivering </a:t>
            </a:r>
            <a:r>
              <a:rPr lang="en-US" dirty="0">
                <a:solidFill>
                  <a:schemeClr val="accent1"/>
                </a:solidFill>
              </a:rPr>
              <a:t>desktop applications</a:t>
            </a:r>
          </a:p>
          <a:p>
            <a:r>
              <a:rPr lang="en-US" dirty="0"/>
              <a:t>Brings </a:t>
            </a:r>
            <a:r>
              <a:rPr lang="en-US" dirty="0">
                <a:solidFill>
                  <a:schemeClr val="accent1"/>
                </a:solidFill>
              </a:rPr>
              <a:t>desktop applications </a:t>
            </a:r>
            <a:r>
              <a:rPr lang="en-US" dirty="0"/>
              <a:t>closer to </a:t>
            </a:r>
            <a:r>
              <a:rPr lang="en-US" dirty="0">
                <a:solidFill>
                  <a:schemeClr val="accent1"/>
                </a:solidFill>
              </a:rPr>
              <a:t>Internet Rich Applications </a:t>
            </a:r>
            <a:r>
              <a:rPr lang="en-US" dirty="0"/>
              <a:t>(IRAs), which </a:t>
            </a:r>
            <a:r>
              <a:rPr lang="en-US" dirty="0">
                <a:solidFill>
                  <a:schemeClr val="accent1"/>
                </a:solidFill>
              </a:rPr>
              <a:t>run </a:t>
            </a:r>
            <a:r>
              <a:rPr lang="en-GB" dirty="0">
                <a:solidFill>
                  <a:schemeClr val="accent1"/>
                </a:solidFill>
              </a:rPr>
              <a:t>on different devices</a:t>
            </a:r>
          </a:p>
          <a:p>
            <a:r>
              <a:rPr lang="en-GB" dirty="0"/>
              <a:t>Developed to replace Swing on the long run</a:t>
            </a:r>
          </a:p>
          <a:p>
            <a:r>
              <a:rPr lang="en-US" dirty="0">
                <a:solidFill>
                  <a:schemeClr val="accent2"/>
                </a:solidFill>
              </a:rPr>
              <a:t>Not distributed with JDK 11 </a:t>
            </a:r>
            <a:r>
              <a:rPr lang="en-US" dirty="0"/>
              <a:t>→ download from </a:t>
            </a:r>
            <a:r>
              <a:rPr lang="en-US" dirty="0">
                <a:hlinkClick r:id="rId2"/>
              </a:rPr>
              <a:t>https://gluonhq.com/products/javafx/</a:t>
            </a:r>
            <a:r>
              <a:rPr lang="en-US" dirty="0"/>
              <a:t> and </a:t>
            </a:r>
            <a:r>
              <a:rPr lang="en-US" dirty="0">
                <a:solidFill>
                  <a:schemeClr val="accent1"/>
                </a:solidFill>
              </a:rPr>
              <a:t>define your own User Library</a:t>
            </a:r>
          </a:p>
          <a:p>
            <a:r>
              <a:rPr lang="en-US" dirty="0"/>
              <a:t>Used in this lecture (and in Eck’s book)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AEB27D-92A0-DD41-B7BE-41762696A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4E58A9-5C28-AF41-B406-D9F887AB3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59101B-A5F8-CE47-B319-ECE3E38DD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A4433-EC08-A647-991B-72D08394CE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Current GUI toolkit: JAVAFX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F8BDF1-90B0-B64D-BCC7-240C0CCA6F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F753A1-623C-C645-A88B-6FAAB7D48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475" y="361034"/>
            <a:ext cx="22098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5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262167-79A0-A84E-9882-16C35E3087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Programs should extend </a:t>
            </a:r>
            <a:r>
              <a:rPr lang="en-US" sz="1400" dirty="0">
                <a:latin typeface="Monaco" pitchFamily="2" charset="77"/>
              </a:rPr>
              <a:t>Application</a:t>
            </a:r>
            <a:r>
              <a:rPr lang="en-US" dirty="0"/>
              <a:t> and </a:t>
            </a:r>
            <a:r>
              <a:rPr lang="en-US" dirty="0">
                <a:solidFill>
                  <a:schemeClr val="accent1"/>
                </a:solidFill>
              </a:rPr>
              <a:t>implement </a:t>
            </a:r>
            <a:r>
              <a:rPr lang="en-US" sz="1400" dirty="0">
                <a:solidFill>
                  <a:schemeClr val="accent1"/>
                </a:solidFill>
                <a:latin typeface="Monaco" pitchFamily="2" charset="77"/>
              </a:rPr>
              <a:t>main()</a:t>
            </a:r>
            <a:r>
              <a:rPr lang="en-US" dirty="0">
                <a:solidFill>
                  <a:schemeClr val="accent1"/>
                </a:solidFill>
              </a:rPr>
              <a:t> method</a:t>
            </a:r>
          </a:p>
          <a:p>
            <a:r>
              <a:rPr lang="en-US" dirty="0"/>
              <a:t>In </a:t>
            </a:r>
            <a:r>
              <a:rPr lang="en-US" sz="1400" dirty="0">
                <a:latin typeface="Monaco" pitchFamily="2" charset="77"/>
              </a:rPr>
              <a:t>main()</a:t>
            </a:r>
            <a:r>
              <a:rPr lang="en-US" dirty="0"/>
              <a:t> method, application is </a:t>
            </a:r>
            <a:r>
              <a:rPr lang="en-US" dirty="0">
                <a:solidFill>
                  <a:schemeClr val="accent1"/>
                </a:solidFill>
              </a:rPr>
              <a:t>launched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→ Objects are created and </a:t>
            </a:r>
            <a:r>
              <a:rPr lang="en-US" sz="1400" dirty="0">
                <a:latin typeface="Monaco" pitchFamily="2" charset="77"/>
              </a:rPr>
              <a:t>start</a:t>
            </a:r>
            <a:r>
              <a:rPr lang="en-US" dirty="0"/>
              <a:t> method is called (</a:t>
            </a:r>
            <a:r>
              <a:rPr lang="en-US" dirty="0">
                <a:solidFill>
                  <a:schemeClr val="accent1"/>
                </a:solidFill>
              </a:rPr>
              <a:t>JavaFX thread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8AF9C7-C8C0-1F42-96D9-7E3D2198C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2EE4B6-22D1-4145-ACD8-8D62A202A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88824C-D0BB-774B-B609-0A3556DF2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358B21E-B8B9-1945-BD78-AC7837698A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Application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80E506-1721-8041-875D-1993103EEA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class to represent </a:t>
            </a:r>
            <a:r>
              <a:rPr lang="en-US" dirty="0">
                <a:solidFill>
                  <a:schemeClr val="accent1"/>
                </a:solidFill>
              </a:rPr>
              <a:t>a program with a GUI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3F4F94-3712-F047-8F37-2A7A4C480C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98"/>
          <a:stretch/>
        </p:blipFill>
        <p:spPr>
          <a:xfrm>
            <a:off x="1886202" y="2493222"/>
            <a:ext cx="5540221" cy="21263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466229-8567-A842-A853-26C22F5D40D6}"/>
              </a:ext>
            </a:extLst>
          </p:cNvPr>
          <p:cNvSpPr txBox="1"/>
          <p:nvPr/>
        </p:nvSpPr>
        <p:spPr>
          <a:xfrm>
            <a:off x="7459996" y="870449"/>
            <a:ext cx="137920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</a:rPr>
              <a:t>Strongly recommended!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9BB5BE6-E798-4040-86EB-D16B80CB3CD7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7150211" y="1132059"/>
            <a:ext cx="309785" cy="26161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44AC437-94A6-E047-AA9D-C751028DE5C8}"/>
              </a:ext>
            </a:extLst>
          </p:cNvPr>
          <p:cNvSpPr txBox="1"/>
          <p:nvPr/>
        </p:nvSpPr>
        <p:spPr>
          <a:xfrm>
            <a:off x="6738756" y="3787844"/>
            <a:ext cx="195642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</a:rPr>
              <a:t>Called with a </a:t>
            </a:r>
            <a:r>
              <a:rPr lang="en-US" sz="1100" dirty="0">
                <a:solidFill>
                  <a:schemeClr val="accent4"/>
                </a:solidFill>
                <a:latin typeface="Monaco" pitchFamily="2" charset="77"/>
              </a:rPr>
              <a:t>Stage</a:t>
            </a:r>
            <a:r>
              <a:rPr lang="en-US" sz="1400" dirty="0">
                <a:solidFill>
                  <a:schemeClr val="accent4"/>
                </a:solidFill>
              </a:rPr>
              <a:t> (window, from the OS)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21A3C58-9A93-174A-96BC-B66166E226CA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6300192" y="4049454"/>
            <a:ext cx="438564" cy="103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68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D02CE6-90A3-A847-8C14-A3141EB97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err="1">
                <a:latin typeface="Monaco" pitchFamily="2" charset="77"/>
              </a:rPr>
              <a:t>init</a:t>
            </a:r>
            <a:r>
              <a:rPr lang="en-US" sz="1400" dirty="0">
                <a:latin typeface="Monaco" pitchFamily="2" charset="77"/>
              </a:rPr>
              <a:t>() </a:t>
            </a:r>
            <a:r>
              <a:rPr lang="en-US" dirty="0"/>
              <a:t>to </a:t>
            </a:r>
            <a:r>
              <a:rPr lang="en-US" dirty="0" err="1">
                <a:solidFill>
                  <a:schemeClr val="accent1"/>
                </a:solidFill>
              </a:rPr>
              <a:t>initialise</a:t>
            </a:r>
            <a:r>
              <a:rPr lang="en-US" dirty="0">
                <a:solidFill>
                  <a:schemeClr val="accent1"/>
                </a:solidFill>
              </a:rPr>
              <a:t> the application </a:t>
            </a:r>
            <a:r>
              <a:rPr lang="en-US" dirty="0"/>
              <a:t>before calling </a:t>
            </a:r>
            <a:r>
              <a:rPr lang="en-US" sz="1400" dirty="0">
                <a:latin typeface="Monaco" pitchFamily="2" charset="77"/>
              </a:rPr>
              <a:t>start()</a:t>
            </a:r>
          </a:p>
          <a:p>
            <a:r>
              <a:rPr lang="en-US" sz="1400" dirty="0">
                <a:latin typeface="Monaco" pitchFamily="2" charset="77"/>
              </a:rPr>
              <a:t>stop() </a:t>
            </a:r>
            <a:r>
              <a:rPr lang="en-US" dirty="0"/>
              <a:t>to </a:t>
            </a:r>
            <a:r>
              <a:rPr lang="en-US" dirty="0">
                <a:solidFill>
                  <a:schemeClr val="accent1"/>
                </a:solidFill>
              </a:rPr>
              <a:t>shut down the application</a:t>
            </a:r>
            <a:r>
              <a:rPr lang="en-US" dirty="0"/>
              <a:t>,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e.g., releasing resources if necessary</a:t>
            </a:r>
          </a:p>
          <a:p>
            <a:r>
              <a:rPr lang="en-US" dirty="0"/>
              <a:t>Both methods have a dummy (empty) default implementation</a:t>
            </a:r>
          </a:p>
          <a:p>
            <a:endParaRPr lang="en-US" dirty="0"/>
          </a:p>
          <a:p>
            <a:r>
              <a:rPr lang="en-US" dirty="0"/>
              <a:t>Normally it is enough to implement </a:t>
            </a:r>
            <a:r>
              <a:rPr lang="en-US" sz="1400" dirty="0">
                <a:latin typeface="Monaco" pitchFamily="2" charset="77"/>
              </a:rPr>
              <a:t>start()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A68CE8-0062-0746-9F84-1834C76AA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2017EC-777B-EB45-B74D-ADC7DB62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D4DFAF-FD01-7440-AC7D-CEC59FFD7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6FBCF7D-5A26-9041-AFFE-959854091B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Application methods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FD8D49-ACC4-A44A-9837-D37CA689C1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8430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screenshot of a cell phone&#10;&#10;Description automatically generated">
            <a:extLst>
              <a:ext uri="{FF2B5EF4-FFF2-40B4-BE49-F238E27FC236}">
                <a16:creationId xmlns:a16="http://schemas.microsoft.com/office/drawing/2014/main" id="{2A00472A-D4D6-A545-92A2-FE01BC54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017" y="1131516"/>
            <a:ext cx="5882569" cy="3496046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7BFACAD-05C0-CA47-BD1B-CFAA512D1DAC}"/>
              </a:ext>
            </a:extLst>
          </p:cNvPr>
          <p:cNvCxnSpPr>
            <a:cxnSpLocks/>
          </p:cNvCxnSpPr>
          <p:nvPr/>
        </p:nvCxnSpPr>
        <p:spPr>
          <a:xfrm>
            <a:off x="6875104" y="2219410"/>
            <a:ext cx="0" cy="1186537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F30D98-0F0F-114B-A317-18C8BF0CB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950C-3BC3-C142-A2CC-D69347DE5102}" type="datetime1">
              <a:rPr lang="en-GB" smtClean="0"/>
              <a:t>08/01/2020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EF583-B08E-CA43-8F2D-D376FA36E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P7.3: GUIs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152CC2-B931-164C-9084-134C03459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9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4DF35F-0155-F145-829D-F24004810C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Simple Example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1C3806-E6FB-A44F-BF0C-68C0D775C5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to Introduce the main concepts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0148F2-9FEB-1A45-8EAD-F0C25E951CC5}"/>
              </a:ext>
            </a:extLst>
          </p:cNvPr>
          <p:cNvSpPr txBox="1"/>
          <p:nvPr/>
        </p:nvSpPr>
        <p:spPr>
          <a:xfrm>
            <a:off x="7812360" y="1275606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Stage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22E408-2617-784D-B604-1BC01B656D64}"/>
              </a:ext>
            </a:extLst>
          </p:cNvPr>
          <p:cNvCxnSpPr>
            <a:cxnSpLocks/>
          </p:cNvCxnSpPr>
          <p:nvPr/>
        </p:nvCxnSpPr>
        <p:spPr>
          <a:xfrm flipH="1">
            <a:off x="7338390" y="1419622"/>
            <a:ext cx="473970" cy="21602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3D22CA-DD33-BD4A-A81D-922DCCD1BD4E}"/>
              </a:ext>
            </a:extLst>
          </p:cNvPr>
          <p:cNvSpPr txBox="1"/>
          <p:nvPr/>
        </p:nvSpPr>
        <p:spPr>
          <a:xfrm>
            <a:off x="1619672" y="1635646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Scene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2A54F0-245C-2746-B6BB-078633D81717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2458363" y="1820312"/>
            <a:ext cx="241430" cy="17537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BCB6291-B21B-A94F-9646-17B2641C246B}"/>
              </a:ext>
            </a:extLst>
          </p:cNvPr>
          <p:cNvSpPr/>
          <p:nvPr/>
        </p:nvSpPr>
        <p:spPr>
          <a:xfrm>
            <a:off x="2622683" y="1764782"/>
            <a:ext cx="4715707" cy="2084975"/>
          </a:xfrm>
          <a:prstGeom prst="rect">
            <a:avLst/>
          </a:prstGeom>
          <a:noFill/>
          <a:ln w="1270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C090E55-1BB6-914E-A641-F79873815A93}"/>
              </a:ext>
            </a:extLst>
          </p:cNvPr>
          <p:cNvCxnSpPr/>
          <p:nvPr/>
        </p:nvCxnSpPr>
        <p:spPr>
          <a:xfrm>
            <a:off x="2622682" y="2209609"/>
            <a:ext cx="4715708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A904C-B183-5C41-996E-9C6AF87FDA7B}"/>
              </a:ext>
            </a:extLst>
          </p:cNvPr>
          <p:cNvCxnSpPr/>
          <p:nvPr/>
        </p:nvCxnSpPr>
        <p:spPr>
          <a:xfrm>
            <a:off x="2622682" y="3399597"/>
            <a:ext cx="4715708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4157BF8-3E02-8D41-982B-8C82CE76707B}"/>
              </a:ext>
            </a:extLst>
          </p:cNvPr>
          <p:cNvCxnSpPr>
            <a:cxnSpLocks/>
          </p:cNvCxnSpPr>
          <p:nvPr/>
        </p:nvCxnSpPr>
        <p:spPr>
          <a:xfrm>
            <a:off x="3108186" y="2215959"/>
            <a:ext cx="0" cy="1186537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37CF6F6-5979-F940-8FBA-C67EC1F8B803}"/>
              </a:ext>
            </a:extLst>
          </p:cNvPr>
          <p:cNvSpPr txBox="1"/>
          <p:nvPr/>
        </p:nvSpPr>
        <p:spPr>
          <a:xfrm>
            <a:off x="740633" y="2387084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BorderPane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BA71C53-522A-804D-B5F2-E6BA62619EB3}"/>
              </a:ext>
            </a:extLst>
          </p:cNvPr>
          <p:cNvCxnSpPr>
            <a:cxnSpLocks/>
            <a:stCxn id="32" idx="3"/>
            <a:endCxn id="22" idx="1"/>
          </p:cNvCxnSpPr>
          <p:nvPr/>
        </p:nvCxnSpPr>
        <p:spPr>
          <a:xfrm>
            <a:off x="2156405" y="2571750"/>
            <a:ext cx="466278" cy="23552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B045F43-4846-F746-BE9E-4E3456FFD090}"/>
              </a:ext>
            </a:extLst>
          </p:cNvPr>
          <p:cNvSpPr txBox="1"/>
          <p:nvPr/>
        </p:nvSpPr>
        <p:spPr>
          <a:xfrm>
            <a:off x="2039017" y="3961254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HBox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0085FA1-CA65-3540-ABAB-86B0B6E8AC39}"/>
              </a:ext>
            </a:extLst>
          </p:cNvPr>
          <p:cNvCxnSpPr>
            <a:cxnSpLocks/>
            <a:stCxn id="40" idx="3"/>
            <a:endCxn id="44" idx="1"/>
          </p:cNvCxnSpPr>
          <p:nvPr/>
        </p:nvCxnSpPr>
        <p:spPr>
          <a:xfrm flipV="1">
            <a:off x="2787940" y="3711804"/>
            <a:ext cx="903912" cy="43411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A4DC4EA4-033D-214B-8AA7-58BF60B09823}"/>
              </a:ext>
            </a:extLst>
          </p:cNvPr>
          <p:cNvSpPr/>
          <p:nvPr/>
        </p:nvSpPr>
        <p:spPr>
          <a:xfrm>
            <a:off x="3691852" y="3573851"/>
            <a:ext cx="2579739" cy="275906"/>
          </a:xfrm>
          <a:prstGeom prst="rect">
            <a:avLst/>
          </a:prstGeom>
          <a:noFill/>
          <a:ln w="1270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7B36C8-0586-1F49-B4D6-0940CDCB2095}"/>
              </a:ext>
            </a:extLst>
          </p:cNvPr>
          <p:cNvSpPr txBox="1"/>
          <p:nvPr/>
        </p:nvSpPr>
        <p:spPr>
          <a:xfrm>
            <a:off x="4539629" y="4213904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Buttons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24F4353-9376-BE41-A15A-9A86A05AE1BD}"/>
              </a:ext>
            </a:extLst>
          </p:cNvPr>
          <p:cNvCxnSpPr>
            <a:cxnSpLocks/>
            <a:stCxn id="48" idx="0"/>
          </p:cNvCxnSpPr>
          <p:nvPr/>
        </p:nvCxnSpPr>
        <p:spPr>
          <a:xfrm flipV="1">
            <a:off x="5023095" y="3877446"/>
            <a:ext cx="980140" cy="33645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A89DC8D-CC4A-3B43-AF9C-130F47C04E66}"/>
              </a:ext>
            </a:extLst>
          </p:cNvPr>
          <p:cNvCxnSpPr>
            <a:cxnSpLocks/>
            <a:stCxn id="48" idx="0"/>
          </p:cNvCxnSpPr>
          <p:nvPr/>
        </p:nvCxnSpPr>
        <p:spPr>
          <a:xfrm flipH="1" flipV="1">
            <a:off x="4244009" y="3875858"/>
            <a:ext cx="779086" cy="33804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58FF2BB-7856-2145-B60E-3116945D03E5}"/>
              </a:ext>
            </a:extLst>
          </p:cNvPr>
          <p:cNvCxnSpPr>
            <a:cxnSpLocks/>
            <a:stCxn id="48" idx="0"/>
          </p:cNvCxnSpPr>
          <p:nvPr/>
        </p:nvCxnSpPr>
        <p:spPr>
          <a:xfrm flipV="1">
            <a:off x="5023095" y="3874270"/>
            <a:ext cx="124826" cy="33963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8EC26149-ADE9-C445-A2CD-5CD864AADFB9}"/>
              </a:ext>
            </a:extLst>
          </p:cNvPr>
          <p:cNvSpPr txBox="1"/>
          <p:nvPr/>
        </p:nvSpPr>
        <p:spPr>
          <a:xfrm>
            <a:off x="7804668" y="2522304"/>
            <a:ext cx="787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Label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E5503A4-AD7E-E146-83BC-476F06FC795C}"/>
              </a:ext>
            </a:extLst>
          </p:cNvPr>
          <p:cNvCxnSpPr>
            <a:cxnSpLocks/>
          </p:cNvCxnSpPr>
          <p:nvPr/>
        </p:nvCxnSpPr>
        <p:spPr>
          <a:xfrm flipH="1">
            <a:off x="6690640" y="2666320"/>
            <a:ext cx="1114029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4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2" grpId="0" animBg="1"/>
      <p:bldP spid="32" grpId="0"/>
      <p:bldP spid="40" grpId="0"/>
      <p:bldP spid="44" grpId="0" animBg="1"/>
      <p:bldP spid="48" grpId="0"/>
      <p:bldP spid="61" grpId="0"/>
    </p:bldLst>
  </p:timing>
</p:sld>
</file>

<file path=ppt/theme/theme1.xml><?xml version="1.0" encoding="utf-8"?>
<a:theme xmlns:a="http://schemas.openxmlformats.org/drawingml/2006/main" name="UT_NL 16-9 new">
  <a:themeElements>
    <a:clrScheme name="UT_wi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4B233"/>
      </a:accent1>
      <a:accent2>
        <a:srgbClr val="CF0072"/>
      </a:accent2>
      <a:accent3>
        <a:srgbClr val="FED100"/>
      </a:accent3>
      <a:accent4>
        <a:srgbClr val="0098C3"/>
      </a:accent4>
      <a:accent5>
        <a:srgbClr val="DC0C30"/>
      </a:accent5>
      <a:accent6>
        <a:srgbClr val="006A4D"/>
      </a:accent6>
      <a:hlink>
        <a:srgbClr val="4F2D7F"/>
      </a:hlink>
      <a:folHlink>
        <a:srgbClr val="887B1B"/>
      </a:folHlink>
    </a:clrScheme>
    <a:fontScheme name="Standaardontwerp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CA440"/>
        </a:accent1>
        <a:accent2>
          <a:srgbClr val="FFD600"/>
        </a:accent2>
        <a:accent3>
          <a:srgbClr val="FFFFFF"/>
        </a:accent3>
        <a:accent4>
          <a:srgbClr val="000000"/>
        </a:accent4>
        <a:accent5>
          <a:srgbClr val="B5CFAF"/>
        </a:accent5>
        <a:accent6>
          <a:srgbClr val="E7C200"/>
        </a:accent6>
        <a:hlink>
          <a:srgbClr val="C40079"/>
        </a:hlink>
        <a:folHlink>
          <a:srgbClr val="0098A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UT_NL 16-9 new</Template>
  <TotalTime>3831</TotalTime>
  <Words>975</Words>
  <Application>Microsoft Macintosh PowerPoint</Application>
  <PresentationFormat>On-screen Show (16:9)</PresentationFormat>
  <Paragraphs>223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Narrow</vt:lpstr>
      <vt:lpstr>Monaco</vt:lpstr>
      <vt:lpstr>Wingdings</vt:lpstr>
      <vt:lpstr>UT_NL 16-9 new</vt:lpstr>
      <vt:lpstr>P7.3: Graphical User interfaces  (GUIs) L. Ferreira Pires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Ferreira Pires, L. (EWI)</dc:creator>
  <cp:lastModifiedBy>Ferreira Pires, L. (EWI)</cp:lastModifiedBy>
  <cp:revision>196</cp:revision>
  <cp:lastPrinted>2018-12-06T08:40:54Z</cp:lastPrinted>
  <dcterms:created xsi:type="dcterms:W3CDTF">2018-11-05T13:54:20Z</dcterms:created>
  <dcterms:modified xsi:type="dcterms:W3CDTF">2020-01-08T09:01:47Z</dcterms:modified>
</cp:coreProperties>
</file>