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2" r:id="rId2"/>
  </p:sldMasterIdLst>
  <p:notesMasterIdLst>
    <p:notesMasterId r:id="rId14"/>
  </p:notesMasterIdLst>
  <p:sldIdLst>
    <p:sldId id="321" r:id="rId3"/>
    <p:sldId id="322" r:id="rId4"/>
    <p:sldId id="323" r:id="rId5"/>
    <p:sldId id="347" r:id="rId6"/>
    <p:sldId id="349" r:id="rId7"/>
    <p:sldId id="348" r:id="rId8"/>
    <p:sldId id="351" r:id="rId9"/>
    <p:sldId id="352" r:id="rId10"/>
    <p:sldId id="353" r:id="rId11"/>
    <p:sldId id="301" r:id="rId12"/>
    <p:sldId id="308" r:id="rId13"/>
  </p:sldIdLst>
  <p:sldSz cx="9144000" cy="6858000" type="screen4x3"/>
  <p:notesSz cx="9944100" cy="6805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DFB"/>
    <a:srgbClr val="FFFFFF"/>
    <a:srgbClr val="382221"/>
    <a:srgbClr val="DE0803"/>
    <a:srgbClr val="FFB333"/>
    <a:srgbClr val="292526"/>
    <a:srgbClr val="FCDCE2"/>
    <a:srgbClr val="ACE2D1"/>
    <a:srgbClr val="F7BC01"/>
    <a:srgbClr val="F28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6357" autoAdjust="0"/>
  </p:normalViewPr>
  <p:slideViewPr>
    <p:cSldViewPr snapToGrid="0">
      <p:cViewPr>
        <p:scale>
          <a:sx n="100" d="100"/>
          <a:sy n="100" d="100"/>
        </p:scale>
        <p:origin x="3432" y="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110" cy="3414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632689" y="0"/>
            <a:ext cx="4309110" cy="3414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5AF58A-B0C9-48A9-BCF1-0CB8E286805C}" type="datetimeFigureOut">
              <a:rPr lang="es-ES" smtClean="0"/>
              <a:t>11/12/2019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440113" y="850900"/>
            <a:ext cx="3063875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94410" y="3275201"/>
            <a:ext cx="7955280" cy="267971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464151"/>
            <a:ext cx="4309110" cy="3414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632689" y="6464151"/>
            <a:ext cx="4309110" cy="3414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F6C09-71E7-49A3-8129-C3D9FD908E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248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9CAC1F7-D1F5-4851-A02D-9F61A71E31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"/>
            <a:ext cx="9144000" cy="575685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121E0FB-219E-4C61-AB82-978488374E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592" y="6030035"/>
            <a:ext cx="3182815" cy="65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44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7" name="Triángulo isósceles 6"/>
          <p:cNvSpPr/>
          <p:nvPr userDrawn="1"/>
        </p:nvSpPr>
        <p:spPr>
          <a:xfrm rot="10800000">
            <a:off x="0" y="2046623"/>
            <a:ext cx="9144000" cy="7882758"/>
          </a:xfrm>
          <a:prstGeom prst="triangle">
            <a:avLst/>
          </a:prstGeom>
          <a:solidFill>
            <a:srgbClr val="FFFFFF">
              <a:alpha val="7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Triángulo isósceles 7"/>
          <p:cNvSpPr/>
          <p:nvPr userDrawn="1"/>
        </p:nvSpPr>
        <p:spPr>
          <a:xfrm rot="10800000">
            <a:off x="2582397" y="0"/>
            <a:ext cx="3979204" cy="2046623"/>
          </a:xfrm>
          <a:prstGeom prst="triangle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/>
          <p:cNvSpPr txBox="1"/>
          <p:nvPr userDrawn="1"/>
        </p:nvSpPr>
        <p:spPr>
          <a:xfrm>
            <a:off x="3165762" y="152400"/>
            <a:ext cx="28124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b="1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INDEX</a:t>
            </a:r>
          </a:p>
        </p:txBody>
      </p:sp>
      <p:sp>
        <p:nvSpPr>
          <p:cNvPr id="13" name="Rectángulo 12"/>
          <p:cNvSpPr/>
          <p:nvPr userDrawn="1"/>
        </p:nvSpPr>
        <p:spPr>
          <a:xfrm>
            <a:off x="4547770" y="2785422"/>
            <a:ext cx="45719" cy="3202580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Triángulo isósceles 11"/>
          <p:cNvSpPr/>
          <p:nvPr userDrawn="1"/>
        </p:nvSpPr>
        <p:spPr>
          <a:xfrm rot="10800000">
            <a:off x="4433745" y="2785422"/>
            <a:ext cx="276505" cy="238366"/>
          </a:xfrm>
          <a:prstGeom prst="triangle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Triángulo isósceles 10"/>
          <p:cNvSpPr/>
          <p:nvPr userDrawn="1"/>
        </p:nvSpPr>
        <p:spPr>
          <a:xfrm>
            <a:off x="4433745" y="5749636"/>
            <a:ext cx="276505" cy="238366"/>
          </a:xfrm>
          <a:prstGeom prst="triangle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6438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1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9144000" cy="1030287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 userDrawn="1"/>
        </p:nvSpPr>
        <p:spPr>
          <a:xfrm>
            <a:off x="0" y="6161314"/>
            <a:ext cx="9144000" cy="696686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 userDrawn="1"/>
        </p:nvSpPr>
        <p:spPr>
          <a:xfrm>
            <a:off x="0" y="1044050"/>
            <a:ext cx="9144000" cy="886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441FA1DC-7FA5-4AF5-9373-AEAD73F8E6D7}" type="datetime4">
              <a:rPr lang="en-US" smtClean="0"/>
              <a:t>December 11, 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University of Twente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2F98608D-14CC-4106-B1A7-0738EB27789A}" type="slidenum">
              <a:rPr lang="es-ES" smtClean="0"/>
              <a:pPr algn="ctr"/>
              <a:t>‹Nº›</a:t>
            </a:fld>
            <a:endParaRPr lang="es-ES" dirty="0"/>
          </a:p>
        </p:txBody>
      </p:sp>
      <p:sp>
        <p:nvSpPr>
          <p:cNvPr id="10" name="Elipse 9"/>
          <p:cNvSpPr/>
          <p:nvPr userDrawn="1"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E52EF0-4F3F-4D2D-BF17-C47C295674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3397" y="614653"/>
            <a:ext cx="619178" cy="619178"/>
          </a:xfrm>
          <a:prstGeom prst="rect">
            <a:avLst/>
          </a:prstGeom>
        </p:spPr>
      </p:pic>
      <p:pic>
        <p:nvPicPr>
          <p:cNvPr id="13" name="Picture 12" descr="A picture containing sitting, table, laptop, computer&#10;&#10;Description automatically generated">
            <a:extLst>
              <a:ext uri="{FF2B5EF4-FFF2-40B4-BE49-F238E27FC236}">
                <a16:creationId xmlns:a16="http://schemas.microsoft.com/office/drawing/2014/main" id="{2D6F4438-B8F3-4516-9441-D219D1670D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3026"/>
            <a:ext cx="9144000" cy="502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03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tacado 1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 userDrawn="1"/>
        </p:nvSpPr>
        <p:spPr>
          <a:xfrm>
            <a:off x="0" y="6161314"/>
            <a:ext cx="9144000" cy="696686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12" descr="A picture containing sitting, table, laptop, computer&#10;&#10;Description automatically generated">
            <a:extLst>
              <a:ext uri="{FF2B5EF4-FFF2-40B4-BE49-F238E27FC236}">
                <a16:creationId xmlns:a16="http://schemas.microsoft.com/office/drawing/2014/main" id="{2D6F4438-B8F3-4516-9441-D219D1670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468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Resultado de imagen de fondo blanco gris">
            <a:extLst>
              <a:ext uri="{FF2B5EF4-FFF2-40B4-BE49-F238E27FC236}">
                <a16:creationId xmlns:a16="http://schemas.microsoft.com/office/drawing/2014/main" id="{33C7BF29-EC69-4161-8AE3-22D1D0B788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33422"/>
            <a:ext cx="9144001" cy="505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/>
          <p:cNvSpPr/>
          <p:nvPr userDrawn="1"/>
        </p:nvSpPr>
        <p:spPr>
          <a:xfrm>
            <a:off x="0" y="0"/>
            <a:ext cx="9144000" cy="1030287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 userDrawn="1"/>
        </p:nvSpPr>
        <p:spPr>
          <a:xfrm>
            <a:off x="0" y="6161314"/>
            <a:ext cx="9144000" cy="696686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 userDrawn="1"/>
        </p:nvSpPr>
        <p:spPr>
          <a:xfrm>
            <a:off x="0" y="1044050"/>
            <a:ext cx="9144000" cy="886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47178FAE-FA49-45F4-9AA7-F1921AA1BE03}" type="datetime4">
              <a:rPr lang="en-US" smtClean="0"/>
              <a:t>December 11, 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University of Twente</a:t>
            </a:r>
          </a:p>
        </p:txBody>
      </p:sp>
      <p:sp>
        <p:nvSpPr>
          <p:cNvPr id="10" name="Elipse 9"/>
          <p:cNvSpPr/>
          <p:nvPr userDrawn="1"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E52EF0-4F3F-4D2D-BF17-C47C295674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16180B5-995E-4161-84D4-ECB2253BE96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773" y="6291213"/>
            <a:ext cx="1289822" cy="45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82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8660" y="6356351"/>
            <a:ext cx="2520897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FA728384-E984-F446-A49C-FBBB97E0742D}" type="datetime3">
              <a:rPr lang="en-US" smtClean="0"/>
              <a:t>11 December 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08471" y="6356351"/>
            <a:ext cx="5405663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048" y="6356351"/>
            <a:ext cx="4572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472" y="3956824"/>
            <a:ext cx="6031776" cy="656274"/>
          </a:xfrm>
          <a:prstGeom prst="rect">
            <a:avLst/>
          </a:prstGeom>
          <a:noFill/>
        </p:spPr>
        <p:txBody>
          <a:bodyPr/>
          <a:lstStyle>
            <a:lvl1pPr>
              <a:defRPr sz="24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8697" y="4613098"/>
            <a:ext cx="6031550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 cap="all" baseline="0">
                <a:solidFill>
                  <a:schemeClr val="accent3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661" y="347664"/>
            <a:ext cx="3858868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B44F889-6CB5-BD43-B19A-F35F370828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241850">
            <a:off x="4474679" y="-3055937"/>
            <a:ext cx="569595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39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8660" y="6356351"/>
            <a:ext cx="2520897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B46EEF56-242D-4244-B1A5-94B892795E2B}" type="datetime3">
              <a:rPr lang="en-US" smtClean="0"/>
              <a:t>11 December 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08471" y="6356351"/>
            <a:ext cx="5405663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048" y="6356351"/>
            <a:ext cx="4572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472" y="3956824"/>
            <a:ext cx="6031776" cy="656274"/>
          </a:xfrm>
          <a:prstGeom prst="rect">
            <a:avLst/>
          </a:prstGeom>
          <a:noFill/>
        </p:spPr>
        <p:txBody>
          <a:bodyPr/>
          <a:lstStyle>
            <a:lvl1pPr>
              <a:defRPr sz="2400" baseline="0">
                <a:solidFill>
                  <a:srgbClr val="049DC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8697" y="4613098"/>
            <a:ext cx="6031550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 cap="all" baseline="0">
                <a:solidFill>
                  <a:srgbClr val="079CC5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661" y="347664"/>
            <a:ext cx="5603186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3B795-1F91-E045-91A7-ABD6E806B5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729498">
            <a:off x="6325014" y="-2286867"/>
            <a:ext cx="314325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4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8660" y="6356351"/>
            <a:ext cx="2520897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448D0C12-8DE7-6F48-AD95-D9425B479BDD}" type="datetime3">
              <a:rPr lang="en-US" smtClean="0"/>
              <a:t>11 December 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08471" y="6356351"/>
            <a:ext cx="5405663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048" y="6356351"/>
            <a:ext cx="4572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472" y="3956824"/>
            <a:ext cx="6031776" cy="656274"/>
          </a:xfrm>
          <a:prstGeom prst="rect">
            <a:avLst/>
          </a:prstGeom>
          <a:noFill/>
        </p:spPr>
        <p:txBody>
          <a:bodyPr/>
          <a:lstStyle>
            <a:lvl1pPr>
              <a:defRPr sz="2400"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8697" y="4613098"/>
            <a:ext cx="6031550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 cap="all" baseline="0">
                <a:solidFill>
                  <a:schemeClr val="accent6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661" y="347664"/>
            <a:ext cx="5625548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BE68D8-70A6-7246-8BE1-4483AA758C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358674">
            <a:off x="5901997" y="-3081337"/>
            <a:ext cx="375455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5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C1639-29E5-4DB6-B394-65496BA1FB6B}" type="datetime4">
              <a:rPr lang="en-US" smtClean="0"/>
              <a:t>December 11, 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dirty="0" err="1"/>
              <a:t>University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Twente</a:t>
            </a:r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8608D-14CC-4106-B1A7-0738EB27789A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4920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3" r:id="rId3"/>
    <p:sldLayoutId id="2147483680" r:id="rId4"/>
    <p:sldLayoutId id="2147483678" r:id="rId5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C5ACC1DE-CDDD-4C56-B050-C39DCCD5431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996" y="6356351"/>
            <a:ext cx="17741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8E469526-6E45-7F42-9A5B-A968FB10F2EF}" type="datetime3">
              <a:rPr lang="en-US" smtClean="0"/>
              <a:pPr/>
              <a:t>11 December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11557" y="6356351"/>
            <a:ext cx="47782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1597" y="6356351"/>
            <a:ext cx="633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bg1"/>
                </a:solidFill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310C1B-65DB-2343-8AA3-FE42BB8807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99154" y="1500168"/>
            <a:ext cx="4145692" cy="275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22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b="1" i="0" kern="1200" cap="all" baseline="0">
          <a:solidFill>
            <a:schemeClr val="tx1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anvas.utwente.nl/courses/4167/assignments/22470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canvas.utwente.nl/courses/4167/pages/wk-4-academic-skills-pitfalls-and-procastination?module_item_id=102728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kahoot.it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85766F4-2B26-4102-8FF6-35B9B1332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EEF56-242D-4244-B1A5-94B892795E2B}" type="datetime3">
              <a:rPr lang="en-US" smtClean="0"/>
              <a:t>11 December 2019</a:t>
            </a:fld>
            <a:endParaRPr lang="en-U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6919A8F-D7FE-4DA5-B548-1ACC78825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Yeray del </a:t>
            </a:r>
            <a:r>
              <a:rPr lang="en-US" dirty="0" err="1"/>
              <a:t>cristo</a:t>
            </a:r>
            <a:r>
              <a:rPr lang="en-US" dirty="0"/>
              <a:t> barrios fleitas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0CD36F6-F5F9-4D26-A8EE-1B4B04DBD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79D20-9926-6947-91A9-E826DAB4C488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F1002D20-4088-43E6-8005-665F38E2F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Module ii – academic skills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165454A1-9851-4697-BF00-3E9A3031F3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noProof="0" dirty="0"/>
              <a:t>Week 5: </a:t>
            </a:r>
            <a:r>
              <a:rPr lang="en-US" noProof="0" dirty="0" err="1"/>
              <a:t>WorkSHOP</a:t>
            </a:r>
            <a:r>
              <a:rPr lang="en-US" noProof="0" dirty="0"/>
              <a:t> in </a:t>
            </a:r>
            <a:r>
              <a:rPr lang="en-US" dirty="0"/>
              <a:t>Effective Feedback</a:t>
            </a:r>
            <a:endParaRPr lang="en-US" noProof="0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04D66524-0B61-4EDA-BF55-04337014F2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64733" y="347664"/>
            <a:ext cx="4857113" cy="477837"/>
          </a:xfrm>
        </p:spPr>
        <p:txBody>
          <a:bodyPr/>
          <a:lstStyle/>
          <a:p>
            <a:r>
              <a:rPr lang="en-US" noProof="0" dirty="0"/>
              <a:t>Technical computer science program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BCF4565-C0D8-4AF6-A751-FCD0A565FF44}"/>
              </a:ext>
            </a:extLst>
          </p:cNvPr>
          <p:cNvSpPr/>
          <p:nvPr/>
        </p:nvSpPr>
        <p:spPr>
          <a:xfrm>
            <a:off x="218660" y="157404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3521EB-356F-4423-BEBD-F02C880A8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747" y="176482"/>
            <a:ext cx="619178" cy="61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13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9">
            <a:extLst>
              <a:ext uri="{FF2B5EF4-FFF2-40B4-BE49-F238E27FC236}">
                <a16:creationId xmlns:a16="http://schemas.microsoft.com/office/drawing/2014/main" id="{D477C50D-A87E-4760-BDF1-139CE35A36B9}"/>
              </a:ext>
            </a:extLst>
          </p:cNvPr>
          <p:cNvSpPr/>
          <p:nvPr/>
        </p:nvSpPr>
        <p:spPr>
          <a:xfrm>
            <a:off x="-1" y="1029499"/>
            <a:ext cx="9143999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December 11,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WHAT YOU HAVE TO DO BEFORE SUNDAY?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162D100F-4E57-4C4B-A806-BB6FA7C68F1F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9963E5CF-B589-40EC-9117-BEFAA0B42A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4F90D457-420C-4B3B-98C2-3B3C6E2CBC2C}"/>
              </a:ext>
            </a:extLst>
          </p:cNvPr>
          <p:cNvSpPr txBox="1"/>
          <p:nvPr/>
        </p:nvSpPr>
        <p:spPr>
          <a:xfrm>
            <a:off x="295276" y="1191849"/>
            <a:ext cx="865822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Remember that you must finish the </a:t>
            </a:r>
            <a:r>
              <a:rPr lang="en-US" sz="2400" dirty="0">
                <a:hlinkClick r:id="rId3"/>
              </a:rPr>
              <a:t>assignment A-4</a:t>
            </a:r>
            <a:r>
              <a:rPr lang="en-US" sz="2400" dirty="0"/>
              <a:t> before this Sunday. After finishing the deadline, </a:t>
            </a:r>
            <a:r>
              <a:rPr lang="en-US" sz="2400" b="1" dirty="0"/>
              <a:t>you must give feedback to two of your classmates anonymously randomly assigned by Canvas</a:t>
            </a:r>
            <a:r>
              <a:rPr lang="en-US" sz="2400" dirty="0"/>
              <a:t>.</a:t>
            </a:r>
          </a:p>
          <a:p>
            <a:pPr lvl="1"/>
            <a:r>
              <a:rPr lang="en-US" sz="2400" dirty="0">
                <a:solidFill>
                  <a:srgbClr val="FF0000"/>
                </a:solidFill>
              </a:rPr>
              <a:t>Teachers will ensure that all feedback is effective.</a:t>
            </a:r>
            <a:endParaRPr lang="en-GB" sz="2400" dirty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GB" sz="2400" dirty="0"/>
          </a:p>
          <a:p>
            <a:pPr marL="514350" indent="-514350">
              <a:buFont typeface="+mj-lt"/>
              <a:buAutoNum type="arabicPeriod"/>
            </a:pPr>
            <a:r>
              <a:rPr lang="en-GB" sz="2400" dirty="0"/>
              <a:t>Watch the interactive video on “</a:t>
            </a:r>
            <a:r>
              <a:rPr lang="en-GB" sz="2400" dirty="0">
                <a:hlinkClick r:id="rId4"/>
              </a:rPr>
              <a:t>Week 5” Canvas page</a:t>
            </a:r>
            <a:endParaRPr lang="en-GB" sz="2400" dirty="0"/>
          </a:p>
          <a:p>
            <a:pPr marL="514350" indent="-514350">
              <a:buFont typeface="+mj-lt"/>
              <a:buAutoNum type="arabicPeriod"/>
            </a:pPr>
            <a:endParaRPr lang="en-GB" sz="2400" dirty="0"/>
          </a:p>
          <a:p>
            <a:pPr marL="514350" indent="-514350">
              <a:buFont typeface="+mj-lt"/>
              <a:buAutoNum type="arabicPeriod"/>
            </a:pPr>
            <a:endParaRPr lang="en-GB" sz="2400" dirty="0"/>
          </a:p>
          <a:p>
            <a:pPr marL="514350" indent="-514350">
              <a:buFont typeface="+mj-lt"/>
              <a:buAutoNum type="arabicPeriod"/>
            </a:pPr>
            <a:endParaRPr lang="en-GB" sz="2400" dirty="0"/>
          </a:p>
          <a:p>
            <a:r>
              <a:rPr lang="en-US" sz="2100" dirty="0"/>
              <a:t>If you failed an assignment, do the </a:t>
            </a:r>
            <a:r>
              <a:rPr lang="en-US" sz="2100" dirty="0" err="1"/>
              <a:t>resit</a:t>
            </a:r>
            <a:r>
              <a:rPr lang="en-US" sz="2100" dirty="0"/>
              <a:t> </a:t>
            </a:r>
            <a:r>
              <a:rPr lang="en-US" i="1" dirty="0"/>
              <a:t>(last deadline January 5, 2020)</a:t>
            </a:r>
          </a:p>
          <a:p>
            <a:r>
              <a:rPr lang="en-US" sz="2100" dirty="0"/>
              <a:t>If you fail the </a:t>
            </a:r>
            <a:r>
              <a:rPr lang="en-US" sz="2100" dirty="0" err="1"/>
              <a:t>resit</a:t>
            </a:r>
            <a:r>
              <a:rPr lang="en-US" sz="2100" dirty="0"/>
              <a:t> or lose the last deadline, you will not pass module 2</a:t>
            </a:r>
            <a:endParaRPr lang="en-GB" sz="2100" dirty="0"/>
          </a:p>
          <a:p>
            <a:pPr marL="514350" indent="-514350">
              <a:buFont typeface="+mj-lt"/>
              <a:buAutoNum type="arabicPeriod"/>
            </a:pPr>
            <a:endParaRPr lang="en-GB" sz="28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9EF4429-E2A2-4F16-99A4-ADF8BB61BBCD}"/>
              </a:ext>
            </a:extLst>
          </p:cNvPr>
          <p:cNvSpPr txBox="1"/>
          <p:nvPr/>
        </p:nvSpPr>
        <p:spPr>
          <a:xfrm>
            <a:off x="0" y="45157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BEFORE SUNDAY DECEMBER 15, 23:59</a:t>
            </a:r>
          </a:p>
        </p:txBody>
      </p:sp>
      <p:sp>
        <p:nvSpPr>
          <p:cNvPr id="13" name="CuadroTexto 1">
            <a:extLst>
              <a:ext uri="{FF2B5EF4-FFF2-40B4-BE49-F238E27FC236}">
                <a16:creationId xmlns:a16="http://schemas.microsoft.com/office/drawing/2014/main" id="{8A2B8D1E-BC0B-4BD2-BF71-64687E83DAB5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WELCOME         ILO         KAHOOT         GIVING FEEDBACK         RECEIVING FEEDBACK         GUESS WHO?        </a:t>
            </a:r>
            <a:r>
              <a:rPr lang="en-GB" sz="1200" dirty="0">
                <a:solidFill>
                  <a:schemeClr val="bg1"/>
                </a:solidFill>
              </a:rPr>
              <a:t> NEXT STEPS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33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795DEC06-F6BA-4F81-8053-72B4C1C115CB}"/>
              </a:ext>
            </a:extLst>
          </p:cNvPr>
          <p:cNvSpPr/>
          <p:nvPr/>
        </p:nvSpPr>
        <p:spPr>
          <a:xfrm>
            <a:off x="0" y="2151727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29252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Have a nice day</a:t>
            </a:r>
          </a:p>
          <a:p>
            <a:pPr algn="ctr"/>
            <a:r>
              <a:rPr lang="en-US" sz="8000" dirty="0">
                <a:ln w="0"/>
                <a:solidFill>
                  <a:srgbClr val="29252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See you next week</a:t>
            </a:r>
          </a:p>
        </p:txBody>
      </p:sp>
      <p:pic>
        <p:nvPicPr>
          <p:cNvPr id="4" name="Imagen 3" descr="Imagen que contiene dibujo, alimentos&#10;&#10;Descripción generada automáticamente">
            <a:extLst>
              <a:ext uri="{FF2B5EF4-FFF2-40B4-BE49-F238E27FC236}">
                <a16:creationId xmlns:a16="http://schemas.microsoft.com/office/drawing/2014/main" id="{490ACBE5-AFC9-4C4A-BB83-1112BFA28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075" y="6010823"/>
            <a:ext cx="3181849" cy="658314"/>
          </a:xfrm>
          <a:prstGeom prst="rect">
            <a:avLst/>
          </a:prstGeom>
        </p:spPr>
      </p:pic>
      <p:sp>
        <p:nvSpPr>
          <p:cNvPr id="5" name="Elipse 4">
            <a:extLst>
              <a:ext uri="{FF2B5EF4-FFF2-40B4-BE49-F238E27FC236}">
                <a16:creationId xmlns:a16="http://schemas.microsoft.com/office/drawing/2014/main" id="{632FC59D-4E5E-4B01-9D61-394669722CB0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98BCE231-54CC-477E-84A5-A7AB926BEC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2058430-C87C-4E50-8881-39CDC176F530}"/>
              </a:ext>
            </a:extLst>
          </p:cNvPr>
          <p:cNvSpPr txBox="1"/>
          <p:nvPr/>
        </p:nvSpPr>
        <p:spPr>
          <a:xfrm>
            <a:off x="2063692" y="1228397"/>
            <a:ext cx="48740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MODULE 2: SOFTWARE SYSTEMS</a:t>
            </a:r>
          </a:p>
          <a:p>
            <a:pPr algn="ctr"/>
            <a:r>
              <a:rPr lang="es-ES" sz="1600" dirty="0"/>
              <a:t>ACADEMIC SKILLS</a:t>
            </a:r>
          </a:p>
          <a:p>
            <a:pPr algn="ctr"/>
            <a:r>
              <a:rPr lang="es-ES" sz="1600" dirty="0"/>
              <a:t>WORKSHOP 3: PROCRASTINATION</a:t>
            </a:r>
          </a:p>
        </p:txBody>
      </p:sp>
    </p:spTree>
    <p:extLst>
      <p:ext uri="{BB962C8B-B14F-4D97-AF65-F5344CB8AC3E}">
        <p14:creationId xmlns:p14="http://schemas.microsoft.com/office/powerpoint/2010/main" val="3065431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December 11,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QUESTIONS ABOUT VIDEOS OF LAST WEEK?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B1302F-DA6F-46AC-9242-3C4ED79AC217}"/>
              </a:ext>
            </a:extLst>
          </p:cNvPr>
          <p:cNvSpPr/>
          <p:nvPr/>
        </p:nvSpPr>
        <p:spPr>
          <a:xfrm>
            <a:off x="0" y="1131832"/>
            <a:ext cx="9144000" cy="5025248"/>
          </a:xfrm>
          <a:prstGeom prst="rect">
            <a:avLst/>
          </a:prstGeom>
          <a:solidFill>
            <a:srgbClr val="FFC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C1A823-3686-4217-80D3-AEA08C766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1" y="1779063"/>
            <a:ext cx="4436806" cy="3299874"/>
          </a:xfrm>
          <a:prstGeom prst="rect">
            <a:avLst/>
          </a:prstGeom>
          <a:ln>
            <a:noFill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B7FD7F8-02EB-4CC2-BCBC-CF541232F27B}"/>
              </a:ext>
            </a:extLst>
          </p:cNvPr>
          <p:cNvSpPr/>
          <p:nvPr/>
        </p:nvSpPr>
        <p:spPr>
          <a:xfrm>
            <a:off x="206478" y="3213892"/>
            <a:ext cx="67990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ANY QUESTIONS</a:t>
            </a:r>
          </a:p>
        </p:txBody>
      </p:sp>
      <p:sp>
        <p:nvSpPr>
          <p:cNvPr id="23" name="Elipse 8">
            <a:extLst>
              <a:ext uri="{FF2B5EF4-FFF2-40B4-BE49-F238E27FC236}">
                <a16:creationId xmlns:a16="http://schemas.microsoft.com/office/drawing/2014/main" id="{8C6F4264-48F6-429B-BF35-8A142DF5432C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4" name="Picture 8">
            <a:extLst>
              <a:ext uri="{FF2B5EF4-FFF2-40B4-BE49-F238E27FC236}">
                <a16:creationId xmlns:a16="http://schemas.microsoft.com/office/drawing/2014/main" id="{6B5EF6B8-B220-4FE1-9EBA-A10C88F77A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2" name="Rectángulo 19">
            <a:extLst>
              <a:ext uri="{FF2B5EF4-FFF2-40B4-BE49-F238E27FC236}">
                <a16:creationId xmlns:a16="http://schemas.microsoft.com/office/drawing/2014/main" id="{26562C93-8816-4E48-9759-6B3A39E035B2}"/>
              </a:ext>
            </a:extLst>
          </p:cNvPr>
          <p:cNvSpPr/>
          <p:nvPr/>
        </p:nvSpPr>
        <p:spPr>
          <a:xfrm>
            <a:off x="-1" y="1029499"/>
            <a:ext cx="6516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CuadroTexto 1">
            <a:extLst>
              <a:ext uri="{FF2B5EF4-FFF2-40B4-BE49-F238E27FC236}">
                <a16:creationId xmlns:a16="http://schemas.microsoft.com/office/drawing/2014/main" id="{1D2A58B4-8201-486B-B131-33DBAEF4638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GB" sz="1200" dirty="0">
                <a:solidFill>
                  <a:schemeClr val="bg1"/>
                </a:solidFill>
              </a:rPr>
              <a:t>WELCOME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ILO         KAHOOT         GIVING FEEDBACK         RECEIVING FEEDBACK         GUESS WHO?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907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December 11,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LEARNING GOAL OF TODAY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45AE67-2BBA-4176-93EE-9DB195EB9DEC}"/>
              </a:ext>
            </a:extLst>
          </p:cNvPr>
          <p:cNvSpPr txBox="1"/>
          <p:nvPr/>
        </p:nvSpPr>
        <p:spPr>
          <a:xfrm>
            <a:off x="420329" y="1867970"/>
            <a:ext cx="8096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“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Applying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the basics about giving and receiving effective feedback on the work of a partner.</a:t>
            </a:r>
            <a:r>
              <a:rPr lang="en-US" sz="2400" dirty="0"/>
              <a:t>”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314CC0A4-6F9B-4DE1-B04F-8BFBE323FA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8469"/>
            <a:ext cx="9144000" cy="3258967"/>
          </a:xfrm>
          <a:prstGeom prst="rect">
            <a:avLst/>
          </a:prstGeom>
        </p:spPr>
      </p:pic>
      <p:sp>
        <p:nvSpPr>
          <p:cNvPr id="11" name="Rectángulo 19">
            <a:extLst>
              <a:ext uri="{FF2B5EF4-FFF2-40B4-BE49-F238E27FC236}">
                <a16:creationId xmlns:a16="http://schemas.microsoft.com/office/drawing/2014/main" id="{0C12793F-DF10-4106-848D-333A71A1529E}"/>
              </a:ext>
            </a:extLst>
          </p:cNvPr>
          <p:cNvSpPr/>
          <p:nvPr/>
        </p:nvSpPr>
        <p:spPr>
          <a:xfrm>
            <a:off x="-1" y="1029499"/>
            <a:ext cx="10152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">
            <a:extLst>
              <a:ext uri="{FF2B5EF4-FFF2-40B4-BE49-F238E27FC236}">
                <a16:creationId xmlns:a16="http://schemas.microsoft.com/office/drawing/2014/main" id="{D52DD988-CDE3-42A4-9DF1-A9D3DE21552D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WELCOME         </a:t>
            </a:r>
            <a:r>
              <a:rPr lang="en-GB" sz="1200" dirty="0">
                <a:solidFill>
                  <a:schemeClr val="bg1"/>
                </a:solidFill>
              </a:rPr>
              <a:t>ILO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KAHOOT         GIVING FEEDBACK         RECEIVING FEEDBACK         GUESS WHO?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78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December 11,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EXERCISE 1: WHO KNOWS MORE?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0" name="Rectángulo 19">
            <a:extLst>
              <a:ext uri="{FF2B5EF4-FFF2-40B4-BE49-F238E27FC236}">
                <a16:creationId xmlns:a16="http://schemas.microsoft.com/office/drawing/2014/main" id="{2C39117D-EDE8-409A-B1D1-930088072276}"/>
              </a:ext>
            </a:extLst>
          </p:cNvPr>
          <p:cNvSpPr/>
          <p:nvPr/>
        </p:nvSpPr>
        <p:spPr>
          <a:xfrm>
            <a:off x="-2" y="1029499"/>
            <a:ext cx="19584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B1244401-75B7-4713-B209-021CA0C1F1F9}"/>
              </a:ext>
            </a:extLst>
          </p:cNvPr>
          <p:cNvSpPr/>
          <p:nvPr/>
        </p:nvSpPr>
        <p:spPr>
          <a:xfrm>
            <a:off x="8098327" y="589541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816CC3E3-685F-4147-BD9B-E0ADA143C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734" y="600230"/>
            <a:ext cx="619178" cy="619178"/>
          </a:xfrm>
          <a:prstGeom prst="rect">
            <a:avLst/>
          </a:prstGeom>
        </p:spPr>
      </p:pic>
      <p:pic>
        <p:nvPicPr>
          <p:cNvPr id="16" name="Picture 2" descr="Resultado de imagen de kahoot">
            <a:extLst>
              <a:ext uri="{FF2B5EF4-FFF2-40B4-BE49-F238E27FC236}">
                <a16:creationId xmlns:a16="http://schemas.microsoft.com/office/drawing/2014/main" id="{5ED1A32E-BDD4-48A6-A8AB-9FDDEB131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42" y="2261842"/>
            <a:ext cx="3230420" cy="2715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E7A16B5F-1B5E-4535-B757-DC2995177811}"/>
              </a:ext>
            </a:extLst>
          </p:cNvPr>
          <p:cNvSpPr txBox="1">
            <a:spLocks/>
          </p:cNvSpPr>
          <p:nvPr/>
        </p:nvSpPr>
        <p:spPr>
          <a:xfrm>
            <a:off x="4211960" y="2562626"/>
            <a:ext cx="4932040" cy="267057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dirty="0" err="1"/>
              <a:t>Go</a:t>
            </a:r>
            <a:r>
              <a:rPr lang="es-ES" sz="1600" dirty="0"/>
              <a:t> </a:t>
            </a:r>
            <a:r>
              <a:rPr lang="es-ES" sz="1600" dirty="0" err="1"/>
              <a:t>to</a:t>
            </a:r>
            <a:r>
              <a:rPr lang="es-ES" sz="1600" dirty="0"/>
              <a:t> </a:t>
            </a:r>
            <a:r>
              <a:rPr lang="es-ES" sz="1600" b="1" dirty="0">
                <a:hlinkClick r:id="rId4"/>
              </a:rPr>
              <a:t>www.kahoot.it</a:t>
            </a:r>
            <a:r>
              <a:rPr lang="es-ES" sz="1600" b="1" dirty="0"/>
              <a:t>  (</a:t>
            </a:r>
            <a:r>
              <a:rPr lang="es-ES" sz="1200" b="1" dirty="0" err="1"/>
              <a:t>One</a:t>
            </a:r>
            <a:r>
              <a:rPr lang="es-ES" sz="1200" b="1" dirty="0"/>
              <a:t> laptop per </a:t>
            </a:r>
            <a:r>
              <a:rPr lang="es-ES" sz="1200" b="1" dirty="0" err="1"/>
              <a:t>group</a:t>
            </a:r>
            <a:r>
              <a:rPr lang="es-ES" sz="1200" b="1" dirty="0"/>
              <a:t>)</a:t>
            </a:r>
            <a:endParaRPr lang="es-ES" sz="1600" b="1" dirty="0"/>
          </a:p>
          <a:p>
            <a:endParaRPr lang="es-ES" sz="1600" dirty="0"/>
          </a:p>
          <a:p>
            <a:r>
              <a:rPr lang="es-ES" sz="1600" dirty="0" err="1"/>
              <a:t>Enter</a:t>
            </a:r>
            <a:r>
              <a:rPr lang="es-ES" sz="1600" dirty="0"/>
              <a:t> </a:t>
            </a:r>
            <a:r>
              <a:rPr lang="es-ES" sz="1600" dirty="0" err="1"/>
              <a:t>the</a:t>
            </a:r>
            <a:r>
              <a:rPr lang="es-ES" sz="1600" dirty="0"/>
              <a:t> </a:t>
            </a:r>
            <a:r>
              <a:rPr lang="es-ES" sz="1600" b="1" dirty="0"/>
              <a:t>pin </a:t>
            </a:r>
            <a:r>
              <a:rPr lang="es-ES" sz="1600" b="1" dirty="0" err="1"/>
              <a:t>Code</a:t>
            </a:r>
            <a:r>
              <a:rPr lang="es-ES" sz="1600" b="1" dirty="0"/>
              <a:t> </a:t>
            </a:r>
            <a:r>
              <a:rPr lang="es-ES" sz="1600" dirty="0" err="1"/>
              <a:t>showed</a:t>
            </a:r>
            <a:r>
              <a:rPr lang="es-ES" sz="1600" dirty="0"/>
              <a:t> in </a:t>
            </a:r>
            <a:r>
              <a:rPr lang="es-ES" sz="1600" dirty="0" err="1"/>
              <a:t>the</a:t>
            </a:r>
            <a:r>
              <a:rPr lang="es-ES" sz="1600" dirty="0"/>
              <a:t> </a:t>
            </a:r>
            <a:r>
              <a:rPr lang="es-ES" sz="1600" dirty="0" err="1"/>
              <a:t>screen</a:t>
            </a:r>
            <a:endParaRPr lang="es-ES" sz="1600" dirty="0"/>
          </a:p>
          <a:p>
            <a:endParaRPr lang="es-ES" sz="1600" dirty="0"/>
          </a:p>
          <a:p>
            <a:r>
              <a:rPr lang="es-ES" sz="1600" dirty="0"/>
              <a:t>Use </a:t>
            </a:r>
            <a:r>
              <a:rPr lang="es-ES" sz="1600" dirty="0" err="1"/>
              <a:t>the</a:t>
            </a:r>
            <a:r>
              <a:rPr lang="es-ES" sz="1600" dirty="0"/>
              <a:t> </a:t>
            </a:r>
            <a:r>
              <a:rPr lang="es-ES" sz="1600" b="1" dirty="0" err="1"/>
              <a:t>group</a:t>
            </a:r>
            <a:r>
              <a:rPr lang="es-ES" sz="1600" b="1" dirty="0"/>
              <a:t> </a:t>
            </a:r>
            <a:r>
              <a:rPr lang="es-ES" sz="1600" b="1" dirty="0" err="1"/>
              <a:t>number</a:t>
            </a:r>
            <a:r>
              <a:rPr lang="es-ES" sz="1600" b="1" dirty="0"/>
              <a:t> as a </a:t>
            </a:r>
            <a:r>
              <a:rPr lang="es-ES" sz="1600" b="1" dirty="0" err="1"/>
              <a:t>name</a:t>
            </a:r>
            <a:r>
              <a:rPr lang="es-ES" sz="1600" b="1" dirty="0"/>
              <a:t> </a:t>
            </a:r>
            <a:r>
              <a:rPr lang="es-ES" sz="1600" dirty="0" err="1"/>
              <a:t>of</a:t>
            </a:r>
            <a:r>
              <a:rPr lang="es-ES" sz="1600" dirty="0"/>
              <a:t> </a:t>
            </a:r>
            <a:r>
              <a:rPr lang="es-ES" sz="1600" dirty="0" err="1"/>
              <a:t>the</a:t>
            </a:r>
            <a:r>
              <a:rPr lang="es-ES" sz="1600" dirty="0"/>
              <a:t> </a:t>
            </a:r>
            <a:r>
              <a:rPr lang="es-ES" sz="1600" dirty="0" err="1"/>
              <a:t>team</a:t>
            </a:r>
            <a:endParaRPr lang="es-ES" sz="1600" dirty="0"/>
          </a:p>
          <a:p>
            <a:endParaRPr lang="es-ES" sz="1600" dirty="0"/>
          </a:p>
          <a:p>
            <a:r>
              <a:rPr lang="es-ES" sz="1600" dirty="0"/>
              <a:t>Use </a:t>
            </a:r>
            <a:r>
              <a:rPr lang="es-ES" sz="1600" dirty="0" err="1"/>
              <a:t>the</a:t>
            </a:r>
            <a:r>
              <a:rPr lang="es-ES" sz="1600" dirty="0"/>
              <a:t> </a:t>
            </a:r>
            <a:r>
              <a:rPr lang="es-ES" sz="1600" b="1" dirty="0" err="1"/>
              <a:t>name</a:t>
            </a:r>
            <a:r>
              <a:rPr lang="es-ES" sz="1600" b="1" dirty="0"/>
              <a:t> </a:t>
            </a:r>
            <a:r>
              <a:rPr lang="es-ES" sz="1600" b="1" dirty="0" err="1"/>
              <a:t>of</a:t>
            </a:r>
            <a:r>
              <a:rPr lang="es-ES" sz="1600" b="1" dirty="0"/>
              <a:t> </a:t>
            </a:r>
            <a:r>
              <a:rPr lang="es-ES" sz="1600" b="1" dirty="0" err="1"/>
              <a:t>the</a:t>
            </a:r>
            <a:r>
              <a:rPr lang="es-ES" sz="1600" b="1" dirty="0"/>
              <a:t> </a:t>
            </a:r>
            <a:r>
              <a:rPr lang="nl-NL" sz="1600" b="1" dirty="0"/>
              <a:t>members</a:t>
            </a:r>
            <a:endParaRPr lang="es-ES" sz="1600" b="1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F717C410-4480-4C8C-B61B-7D31AE8D5AB8}"/>
              </a:ext>
            </a:extLst>
          </p:cNvPr>
          <p:cNvSpPr/>
          <p:nvPr/>
        </p:nvSpPr>
        <p:spPr>
          <a:xfrm>
            <a:off x="4211960" y="162480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Will you make your team win?</a:t>
            </a:r>
          </a:p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EXERCISE 1 - 15 MINUTES</a:t>
            </a:r>
          </a:p>
        </p:txBody>
      </p:sp>
      <p:sp>
        <p:nvSpPr>
          <p:cNvPr id="18" name="CuadroTexto 1">
            <a:extLst>
              <a:ext uri="{FF2B5EF4-FFF2-40B4-BE49-F238E27FC236}">
                <a16:creationId xmlns:a16="http://schemas.microsoft.com/office/drawing/2014/main" id="{6A271B40-832E-45EF-A788-5F7A33163ADE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WELCOME         ILO         </a:t>
            </a:r>
            <a:r>
              <a:rPr lang="en-GB" sz="1200" dirty="0">
                <a:solidFill>
                  <a:schemeClr val="bg1"/>
                </a:solidFill>
              </a:rPr>
              <a:t>KAHOOT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GIVING FEEDBACK         RECEIVING FEEDBACK         GUESS WHO?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387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December 11,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RULES FOR GIVING EFFECTIVE FEEDBACK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0" name="Rectángulo 19">
            <a:extLst>
              <a:ext uri="{FF2B5EF4-FFF2-40B4-BE49-F238E27FC236}">
                <a16:creationId xmlns:a16="http://schemas.microsoft.com/office/drawing/2014/main" id="{2C39117D-EDE8-409A-B1D1-930088072276}"/>
              </a:ext>
            </a:extLst>
          </p:cNvPr>
          <p:cNvSpPr/>
          <p:nvPr/>
        </p:nvSpPr>
        <p:spPr>
          <a:xfrm>
            <a:off x="-2" y="1029499"/>
            <a:ext cx="30456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B1244401-75B7-4713-B209-021CA0C1F1F9}"/>
              </a:ext>
            </a:extLst>
          </p:cNvPr>
          <p:cNvSpPr/>
          <p:nvPr/>
        </p:nvSpPr>
        <p:spPr>
          <a:xfrm>
            <a:off x="8098327" y="589541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816CC3E3-685F-4147-BD9B-E0ADA143C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734" y="600230"/>
            <a:ext cx="619178" cy="619178"/>
          </a:xfrm>
          <a:prstGeom prst="rect">
            <a:avLst/>
          </a:prstGeom>
        </p:spPr>
      </p:pic>
      <p:pic>
        <p:nvPicPr>
          <p:cNvPr id="16" name="Picture 19" descr="A screenshot of a cell phone&#10;&#10;Description automatically generated">
            <a:extLst>
              <a:ext uri="{FF2B5EF4-FFF2-40B4-BE49-F238E27FC236}">
                <a16:creationId xmlns:a16="http://schemas.microsoft.com/office/drawing/2014/main" id="{F21FB749-D847-4C2B-8B11-3451183054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218" y="4097477"/>
            <a:ext cx="1827364" cy="1564288"/>
          </a:xfrm>
          <a:prstGeom prst="rect">
            <a:avLst/>
          </a:prstGeom>
        </p:spPr>
      </p:pic>
      <p:pic>
        <p:nvPicPr>
          <p:cNvPr id="18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C00DA427-5382-483A-8574-C6F3071F09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78" y="2257455"/>
            <a:ext cx="1827364" cy="1564288"/>
          </a:xfrm>
          <a:prstGeom prst="rect">
            <a:avLst/>
          </a:prstGeom>
        </p:spPr>
      </p:pic>
      <p:pic>
        <p:nvPicPr>
          <p:cNvPr id="19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A17ACE3A-B0C8-4A21-9335-7E1757E062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737" y="2257456"/>
            <a:ext cx="1827364" cy="1564288"/>
          </a:xfrm>
          <a:prstGeom prst="rect">
            <a:avLst/>
          </a:prstGeom>
        </p:spPr>
      </p:pic>
      <p:pic>
        <p:nvPicPr>
          <p:cNvPr id="20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0AB37084-BE3E-4233-A98D-D09698D819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58" y="2257466"/>
            <a:ext cx="1827364" cy="1564288"/>
          </a:xfrm>
          <a:prstGeom prst="rect">
            <a:avLst/>
          </a:prstGeom>
        </p:spPr>
      </p:pic>
      <p:pic>
        <p:nvPicPr>
          <p:cNvPr id="21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DA74F655-1E0F-43F4-BEC5-7D8BA8F9420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498" y="2261668"/>
            <a:ext cx="1827364" cy="1564288"/>
          </a:xfrm>
          <a:prstGeom prst="rect">
            <a:avLst/>
          </a:prstGeom>
        </p:spPr>
      </p:pic>
      <p:pic>
        <p:nvPicPr>
          <p:cNvPr id="22" name="Picture 17" descr="A screenshot of a cell phone&#10;&#10;Description automatically generated">
            <a:extLst>
              <a:ext uri="{FF2B5EF4-FFF2-40B4-BE49-F238E27FC236}">
                <a16:creationId xmlns:a16="http://schemas.microsoft.com/office/drawing/2014/main" id="{6CCF24B0-FBA0-4D18-B071-7989489C05C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78" y="4097477"/>
            <a:ext cx="1827364" cy="1564288"/>
          </a:xfrm>
          <a:prstGeom prst="rect">
            <a:avLst/>
          </a:prstGeom>
        </p:spPr>
      </p:pic>
      <p:pic>
        <p:nvPicPr>
          <p:cNvPr id="23" name="Picture 21" descr="A close up of a sign&#10;&#10;Description automatically generated">
            <a:extLst>
              <a:ext uri="{FF2B5EF4-FFF2-40B4-BE49-F238E27FC236}">
                <a16:creationId xmlns:a16="http://schemas.microsoft.com/office/drawing/2014/main" id="{C01FA0F4-B28C-4B1A-99D5-0707B622E9A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58" y="4097477"/>
            <a:ext cx="1827364" cy="1564288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E679014E-4DD9-4C8D-A3A7-E6C3579CE75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498" y="4097477"/>
            <a:ext cx="1827364" cy="1564288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6F4EFFEF-7836-4DCC-A5C4-ED5DF93FEF3C}"/>
              </a:ext>
            </a:extLst>
          </p:cNvPr>
          <p:cNvSpPr txBox="1"/>
          <p:nvPr/>
        </p:nvSpPr>
        <p:spPr>
          <a:xfrm>
            <a:off x="-3" y="1577890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The most important rule: </a:t>
            </a:r>
            <a:r>
              <a:rPr lang="en-US" sz="2000" b="1" u="sng" dirty="0"/>
              <a:t>Give feedback only when asked</a:t>
            </a:r>
            <a:endParaRPr lang="es-ES" sz="2000" b="1" u="sng" dirty="0"/>
          </a:p>
        </p:txBody>
      </p:sp>
      <p:sp>
        <p:nvSpPr>
          <p:cNvPr id="26" name="CuadroTexto 1">
            <a:extLst>
              <a:ext uri="{FF2B5EF4-FFF2-40B4-BE49-F238E27FC236}">
                <a16:creationId xmlns:a16="http://schemas.microsoft.com/office/drawing/2014/main" id="{D19F564D-21F8-4D7B-925C-42BA1DDF8801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WELCOME         ILO         KAHOOT         </a:t>
            </a:r>
            <a:r>
              <a:rPr lang="en-GB" sz="1200" dirty="0">
                <a:solidFill>
                  <a:schemeClr val="bg1"/>
                </a:solidFill>
              </a:rPr>
              <a:t>GIVING FEEDBACK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RECEIVING FEEDBACK         GUESS WHO?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112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December 11,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RULES FOR RECEIVING EFFECTIVE FEEDBACK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0" name="Rectángulo 19">
            <a:extLst>
              <a:ext uri="{FF2B5EF4-FFF2-40B4-BE49-F238E27FC236}">
                <a16:creationId xmlns:a16="http://schemas.microsoft.com/office/drawing/2014/main" id="{2C39117D-EDE8-409A-B1D1-930088072276}"/>
              </a:ext>
            </a:extLst>
          </p:cNvPr>
          <p:cNvSpPr/>
          <p:nvPr/>
        </p:nvSpPr>
        <p:spPr>
          <a:xfrm>
            <a:off x="-2" y="1029499"/>
            <a:ext cx="40608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B1244401-75B7-4713-B209-021CA0C1F1F9}"/>
              </a:ext>
            </a:extLst>
          </p:cNvPr>
          <p:cNvSpPr/>
          <p:nvPr/>
        </p:nvSpPr>
        <p:spPr>
          <a:xfrm>
            <a:off x="8098327" y="589541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816CC3E3-685F-4147-BD9B-E0ADA143C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734" y="600230"/>
            <a:ext cx="619178" cy="619178"/>
          </a:xfrm>
          <a:prstGeom prst="rect">
            <a:avLst/>
          </a:prstGeom>
        </p:spPr>
      </p:pic>
      <p:pic>
        <p:nvPicPr>
          <p:cNvPr id="16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F6C1EE19-B48D-4989-B319-A945F947CA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167904"/>
            <a:ext cx="2396864" cy="2051800"/>
          </a:xfrm>
          <a:prstGeom prst="rect">
            <a:avLst/>
          </a:prstGeom>
        </p:spPr>
      </p:pic>
      <p:pic>
        <p:nvPicPr>
          <p:cNvPr id="17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9EDF19B5-9597-43F7-BE9B-C74F595FB8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029" y="3172097"/>
            <a:ext cx="2396864" cy="2051800"/>
          </a:xfrm>
          <a:prstGeom prst="rect">
            <a:avLst/>
          </a:prstGeom>
        </p:spPr>
      </p:pic>
      <p:pic>
        <p:nvPicPr>
          <p:cNvPr id="18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1F3E8B1-EA53-4708-BABB-AB0CAFB130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177063"/>
            <a:ext cx="2396864" cy="20518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1C134B2-3C9A-43E0-9485-D7D16DB0735C}"/>
              </a:ext>
            </a:extLst>
          </p:cNvPr>
          <p:cNvSpPr txBox="1"/>
          <p:nvPr/>
        </p:nvSpPr>
        <p:spPr>
          <a:xfrm>
            <a:off x="-3" y="1717229"/>
            <a:ext cx="9143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And what happens if we ask for feedback?</a:t>
            </a:r>
          </a:p>
          <a:p>
            <a:pPr algn="ctr"/>
            <a:r>
              <a:rPr lang="en-US" sz="2000" dirty="0"/>
              <a:t>Keep this in mind whenever you are receiving feedback from someone</a:t>
            </a:r>
            <a:endParaRPr lang="es-ES" sz="2000" dirty="0"/>
          </a:p>
        </p:txBody>
      </p:sp>
      <p:sp>
        <p:nvSpPr>
          <p:cNvPr id="19" name="CuadroTexto 1">
            <a:extLst>
              <a:ext uri="{FF2B5EF4-FFF2-40B4-BE49-F238E27FC236}">
                <a16:creationId xmlns:a16="http://schemas.microsoft.com/office/drawing/2014/main" id="{3C6DE002-3581-46B2-ABEC-042F2D2413B6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WELCOME         ILO         KAHOOT         GIVING FEEDBACK         </a:t>
            </a:r>
            <a:r>
              <a:rPr lang="en-GB" sz="1200" dirty="0">
                <a:solidFill>
                  <a:schemeClr val="bg1"/>
                </a:solidFill>
              </a:rPr>
              <a:t>RECEIVING FEEDBACK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GUESS WHO?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698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>
            <a:extLst>
              <a:ext uri="{FF2B5EF4-FFF2-40B4-BE49-F238E27FC236}">
                <a16:creationId xmlns:a16="http://schemas.microsoft.com/office/drawing/2014/main" id="{1E21743A-52B0-4B39-81AC-009653B02F9A}"/>
              </a:ext>
            </a:extLst>
          </p:cNvPr>
          <p:cNvSpPr/>
          <p:nvPr/>
        </p:nvSpPr>
        <p:spPr>
          <a:xfrm>
            <a:off x="-1" y="1140269"/>
            <a:ext cx="9143999" cy="50168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December 11,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EXERCISE 2: GUESS WHO? – PART ONE 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0" name="Rectángulo 19">
            <a:extLst>
              <a:ext uri="{FF2B5EF4-FFF2-40B4-BE49-F238E27FC236}">
                <a16:creationId xmlns:a16="http://schemas.microsoft.com/office/drawing/2014/main" id="{2C39117D-EDE8-409A-B1D1-930088072276}"/>
              </a:ext>
            </a:extLst>
          </p:cNvPr>
          <p:cNvSpPr/>
          <p:nvPr/>
        </p:nvSpPr>
        <p:spPr>
          <a:xfrm>
            <a:off x="-2" y="1029499"/>
            <a:ext cx="50796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D33DE3BA-1393-49BA-A2E2-85701431DD0A}"/>
              </a:ext>
            </a:extLst>
          </p:cNvPr>
          <p:cNvSpPr txBox="1"/>
          <p:nvPr/>
        </p:nvSpPr>
        <p:spPr>
          <a:xfrm>
            <a:off x="3390093" y="1670674"/>
            <a:ext cx="56491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Write feedback to your partners</a:t>
            </a:r>
          </a:p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EXERCISE 2 – 10 MINUTES</a:t>
            </a:r>
          </a:p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Repeat this until you have done it for all your teammates:</a:t>
            </a:r>
          </a:p>
          <a:p>
            <a:pPr marL="228600" indent="-2286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Take a new card and fill it with what you think of one of your teammates</a:t>
            </a:r>
          </a:p>
          <a:p>
            <a:pPr marL="228600" indent="-2286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the other side of the card, (and without anyone seeing it), write the name of the partner you were referring to.</a:t>
            </a:r>
          </a:p>
          <a:p>
            <a:pPr marL="228600" indent="-2286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Put the card in the center deck (with the recipient's name face down)</a:t>
            </a:r>
          </a:p>
        </p:txBody>
      </p:sp>
      <p:sp>
        <p:nvSpPr>
          <p:cNvPr id="16" name="Elipse 8">
            <a:extLst>
              <a:ext uri="{FF2B5EF4-FFF2-40B4-BE49-F238E27FC236}">
                <a16:creationId xmlns:a16="http://schemas.microsoft.com/office/drawing/2014/main" id="{0EF961D5-9FE9-4D8A-98B4-1A29CDA0F928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1006734C-7A3D-46CF-89A8-BDE79D8507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8" name="Elipse 17">
            <a:extLst>
              <a:ext uri="{FF2B5EF4-FFF2-40B4-BE49-F238E27FC236}">
                <a16:creationId xmlns:a16="http://schemas.microsoft.com/office/drawing/2014/main" id="{32136143-CC73-4797-A718-94A0C35E05EA}"/>
              </a:ext>
            </a:extLst>
          </p:cNvPr>
          <p:cNvSpPr/>
          <p:nvPr/>
        </p:nvSpPr>
        <p:spPr>
          <a:xfrm>
            <a:off x="8098327" y="589541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Picture 8">
            <a:extLst>
              <a:ext uri="{FF2B5EF4-FFF2-40B4-BE49-F238E27FC236}">
                <a16:creationId xmlns:a16="http://schemas.microsoft.com/office/drawing/2014/main" id="{4BB6DCEF-8240-4980-977B-BDAE302D3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734" y="600230"/>
            <a:ext cx="619178" cy="61917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8AD227E-E687-461F-BA17-237B84ECB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4382"/>
            <a:ext cx="3466013" cy="3466013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996A884-8AA0-4D36-B24C-37C19FE4B796}"/>
              </a:ext>
            </a:extLst>
          </p:cNvPr>
          <p:cNvSpPr/>
          <p:nvPr/>
        </p:nvSpPr>
        <p:spPr>
          <a:xfrm>
            <a:off x="653959" y="2519992"/>
            <a:ext cx="2158093" cy="69668"/>
          </a:xfrm>
          <a:prstGeom prst="rect">
            <a:avLst/>
          </a:prstGeom>
          <a:solidFill>
            <a:srgbClr val="DE08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E0261F4A-2C93-47F5-937A-FD6B799FB038}"/>
              </a:ext>
            </a:extLst>
          </p:cNvPr>
          <p:cNvSpPr txBox="1"/>
          <p:nvPr/>
        </p:nvSpPr>
        <p:spPr>
          <a:xfrm>
            <a:off x="307525" y="1629011"/>
            <a:ext cx="2937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err="1">
                <a:solidFill>
                  <a:srgbClr val="382221"/>
                </a:solidFill>
                <a:latin typeface="Gigi" panose="04040504061007020D02" pitchFamily="82" charset="0"/>
              </a:rPr>
              <a:t>Feedback</a:t>
            </a:r>
            <a:endParaRPr lang="es-ES" b="1" dirty="0">
              <a:solidFill>
                <a:srgbClr val="382221"/>
              </a:solidFill>
              <a:latin typeface="Gigi" panose="04040504061007020D02" pitchFamily="82" charset="0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C8A51B7A-F6EE-4F3C-8EA9-8BF5BAF1CCD8}"/>
              </a:ext>
            </a:extLst>
          </p:cNvPr>
          <p:cNvSpPr/>
          <p:nvPr/>
        </p:nvSpPr>
        <p:spPr>
          <a:xfrm>
            <a:off x="2952206" y="4883612"/>
            <a:ext cx="513807" cy="64633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CuadroTexto 1">
            <a:extLst>
              <a:ext uri="{FF2B5EF4-FFF2-40B4-BE49-F238E27FC236}">
                <a16:creationId xmlns:a16="http://schemas.microsoft.com/office/drawing/2014/main" id="{1CFAE6B7-1039-4A90-A712-86D075FC9777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WELCOME         ILO         KAHOOT         GIVING FEEDBACK         RECEIVING FEEDBACK         </a:t>
            </a:r>
            <a:r>
              <a:rPr lang="en-GB" sz="1200" dirty="0">
                <a:solidFill>
                  <a:schemeClr val="bg1"/>
                </a:solidFill>
              </a:rPr>
              <a:t>GUESS WHO?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280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>
            <a:extLst>
              <a:ext uri="{FF2B5EF4-FFF2-40B4-BE49-F238E27FC236}">
                <a16:creationId xmlns:a16="http://schemas.microsoft.com/office/drawing/2014/main" id="{1E21743A-52B0-4B39-81AC-009653B02F9A}"/>
              </a:ext>
            </a:extLst>
          </p:cNvPr>
          <p:cNvSpPr/>
          <p:nvPr/>
        </p:nvSpPr>
        <p:spPr>
          <a:xfrm>
            <a:off x="-1" y="1140269"/>
            <a:ext cx="9143999" cy="50168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8AD227E-E687-461F-BA17-237B84ECB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27897"/>
            <a:ext cx="3466013" cy="3178983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21456338-C9E9-481A-A16F-CA9F3AF2FD92}"/>
              </a:ext>
            </a:extLst>
          </p:cNvPr>
          <p:cNvSpPr/>
          <p:nvPr/>
        </p:nvSpPr>
        <p:spPr>
          <a:xfrm>
            <a:off x="502921" y="2981755"/>
            <a:ext cx="490452" cy="638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December 11,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EXERCISE 2: GUESS WHO? – PART TWO 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0" name="Rectángulo 19">
            <a:extLst>
              <a:ext uri="{FF2B5EF4-FFF2-40B4-BE49-F238E27FC236}">
                <a16:creationId xmlns:a16="http://schemas.microsoft.com/office/drawing/2014/main" id="{2C39117D-EDE8-409A-B1D1-930088072276}"/>
              </a:ext>
            </a:extLst>
          </p:cNvPr>
          <p:cNvSpPr/>
          <p:nvPr/>
        </p:nvSpPr>
        <p:spPr>
          <a:xfrm>
            <a:off x="-2" y="1029499"/>
            <a:ext cx="60948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D33DE3BA-1393-49BA-A2E2-85701431DD0A}"/>
              </a:ext>
            </a:extLst>
          </p:cNvPr>
          <p:cNvSpPr txBox="1"/>
          <p:nvPr/>
        </p:nvSpPr>
        <p:spPr>
          <a:xfrm>
            <a:off x="3390093" y="1670674"/>
            <a:ext cx="5649135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Assigning the feedback</a:t>
            </a:r>
          </a:p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EXERCISE 2 - 10 MINUTES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Somebody mix the cards in the center deck</a:t>
            </a:r>
          </a:p>
          <a:p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Now, in turns, each player must:</a:t>
            </a:r>
          </a:p>
          <a:p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Take a card from the center deck. Remember not to see or show the name on the back</a:t>
            </a:r>
          </a:p>
          <a:p>
            <a:pPr marL="685800" lvl="1" indent="-2286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Read the feedback aloud to the rest of your partners</a:t>
            </a:r>
          </a:p>
          <a:p>
            <a:pPr marL="685800" lvl="1" indent="-2286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Place the card in front of the person you think the card refers to (with the name still face down). </a:t>
            </a:r>
            <a:r>
              <a:rPr lang="en-US" sz="1600" b="1" dirty="0">
                <a:solidFill>
                  <a:srgbClr val="FF0000"/>
                </a:solidFill>
              </a:rPr>
              <a:t>Important!</a:t>
            </a:r>
          </a:p>
          <a:p>
            <a:pPr lvl="1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</a:t>
            </a:r>
            <a:r>
              <a:rPr lang="en-US" sz="1600" dirty="0">
                <a:solidFill>
                  <a:srgbClr val="FF0000"/>
                </a:solidFill>
              </a:rPr>
              <a:t>No one can have more cards than </a:t>
            </a:r>
            <a:r>
              <a:rPr lang="en-US" sz="1600" b="1" dirty="0" err="1">
                <a:solidFill>
                  <a:srgbClr val="FF0000"/>
                </a:solidFill>
              </a:rPr>
              <a:t>n_team_members</a:t>
            </a:r>
            <a:r>
              <a:rPr lang="en-US" sz="1600" b="1" dirty="0">
                <a:solidFill>
                  <a:srgbClr val="FF0000"/>
                </a:solidFill>
              </a:rPr>
              <a:t> – 1</a:t>
            </a:r>
          </a:p>
          <a:p>
            <a:pPr marL="685800" lvl="1" indent="-228600">
              <a:buFont typeface="+mj-lt"/>
              <a:buAutoNum type="arabicPeriod"/>
            </a:pPr>
            <a:endParaRPr lang="en-US" sz="1600" b="1" dirty="0">
              <a:solidFill>
                <a:srgbClr val="FF0000"/>
              </a:solidFill>
            </a:endParaRPr>
          </a:p>
          <a:p>
            <a:pPr lvl="1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4. Turn to the next player</a:t>
            </a:r>
          </a:p>
        </p:txBody>
      </p:sp>
      <p:sp>
        <p:nvSpPr>
          <p:cNvPr id="16" name="Elipse 8">
            <a:extLst>
              <a:ext uri="{FF2B5EF4-FFF2-40B4-BE49-F238E27FC236}">
                <a16:creationId xmlns:a16="http://schemas.microsoft.com/office/drawing/2014/main" id="{0EF961D5-9FE9-4D8A-98B4-1A29CDA0F928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1006734C-7A3D-46CF-89A8-BDE79D8507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8" name="Elipse 17">
            <a:extLst>
              <a:ext uri="{FF2B5EF4-FFF2-40B4-BE49-F238E27FC236}">
                <a16:creationId xmlns:a16="http://schemas.microsoft.com/office/drawing/2014/main" id="{32136143-CC73-4797-A718-94A0C35E05EA}"/>
              </a:ext>
            </a:extLst>
          </p:cNvPr>
          <p:cNvSpPr/>
          <p:nvPr/>
        </p:nvSpPr>
        <p:spPr>
          <a:xfrm>
            <a:off x="8098327" y="589541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Picture 8">
            <a:extLst>
              <a:ext uri="{FF2B5EF4-FFF2-40B4-BE49-F238E27FC236}">
                <a16:creationId xmlns:a16="http://schemas.microsoft.com/office/drawing/2014/main" id="{4BB6DCEF-8240-4980-977B-BDAE302D37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734" y="600230"/>
            <a:ext cx="619178" cy="619178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E0261F4A-2C93-47F5-937A-FD6B799FB038}"/>
              </a:ext>
            </a:extLst>
          </p:cNvPr>
          <p:cNvSpPr txBox="1"/>
          <p:nvPr/>
        </p:nvSpPr>
        <p:spPr>
          <a:xfrm>
            <a:off x="482137" y="3046883"/>
            <a:ext cx="556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>
                <a:solidFill>
                  <a:srgbClr val="382221"/>
                </a:solidFill>
                <a:latin typeface="+mj-lt"/>
              </a:rPr>
              <a:t>FEED</a:t>
            </a:r>
          </a:p>
          <a:p>
            <a:pPr algn="ctr"/>
            <a:r>
              <a:rPr lang="es-ES" sz="1400" b="1" dirty="0">
                <a:solidFill>
                  <a:srgbClr val="382221"/>
                </a:solidFill>
                <a:latin typeface="+mj-lt"/>
              </a:rPr>
              <a:t>BACK</a:t>
            </a:r>
            <a:endParaRPr lang="es-ES" sz="1200" b="1" dirty="0">
              <a:solidFill>
                <a:srgbClr val="382221"/>
              </a:solidFill>
              <a:latin typeface="+mj-lt"/>
            </a:endParaRPr>
          </a:p>
        </p:txBody>
      </p:sp>
      <p:sp>
        <p:nvSpPr>
          <p:cNvPr id="24" name="CuadroTexto 1">
            <a:extLst>
              <a:ext uri="{FF2B5EF4-FFF2-40B4-BE49-F238E27FC236}">
                <a16:creationId xmlns:a16="http://schemas.microsoft.com/office/drawing/2014/main" id="{1CFAE6B7-1039-4A90-A712-86D075FC9777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WELCOME         ILO         KAHOOT         GIVING FEEDBACK         RECEIVING FEEDBACK         </a:t>
            </a:r>
            <a:r>
              <a:rPr lang="en-GB" sz="1200" dirty="0">
                <a:solidFill>
                  <a:schemeClr val="bg1"/>
                </a:solidFill>
              </a:rPr>
              <a:t>GUESS WHO?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913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>
            <a:extLst>
              <a:ext uri="{FF2B5EF4-FFF2-40B4-BE49-F238E27FC236}">
                <a16:creationId xmlns:a16="http://schemas.microsoft.com/office/drawing/2014/main" id="{1E21743A-52B0-4B39-81AC-009653B02F9A}"/>
              </a:ext>
            </a:extLst>
          </p:cNvPr>
          <p:cNvSpPr/>
          <p:nvPr/>
        </p:nvSpPr>
        <p:spPr>
          <a:xfrm>
            <a:off x="-1" y="1140269"/>
            <a:ext cx="9143999" cy="5016811"/>
          </a:xfrm>
          <a:prstGeom prst="rect">
            <a:avLst/>
          </a:prstGeom>
          <a:solidFill>
            <a:srgbClr val="FCF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00B050"/>
              </a:solidFill>
            </a:endParaRPr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December 11,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EXERCISE 2: GUESS WHO? – PART THREE 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0" name="Rectángulo 19">
            <a:extLst>
              <a:ext uri="{FF2B5EF4-FFF2-40B4-BE49-F238E27FC236}">
                <a16:creationId xmlns:a16="http://schemas.microsoft.com/office/drawing/2014/main" id="{2C39117D-EDE8-409A-B1D1-930088072276}"/>
              </a:ext>
            </a:extLst>
          </p:cNvPr>
          <p:cNvSpPr/>
          <p:nvPr/>
        </p:nvSpPr>
        <p:spPr>
          <a:xfrm>
            <a:off x="-2" y="1029499"/>
            <a:ext cx="7110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" name="Elipse 8">
            <a:extLst>
              <a:ext uri="{FF2B5EF4-FFF2-40B4-BE49-F238E27FC236}">
                <a16:creationId xmlns:a16="http://schemas.microsoft.com/office/drawing/2014/main" id="{0EF961D5-9FE9-4D8A-98B4-1A29CDA0F928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1006734C-7A3D-46CF-89A8-BDE79D8507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8" name="Elipse 17">
            <a:extLst>
              <a:ext uri="{FF2B5EF4-FFF2-40B4-BE49-F238E27FC236}">
                <a16:creationId xmlns:a16="http://schemas.microsoft.com/office/drawing/2014/main" id="{32136143-CC73-4797-A718-94A0C35E05EA}"/>
              </a:ext>
            </a:extLst>
          </p:cNvPr>
          <p:cNvSpPr/>
          <p:nvPr/>
        </p:nvSpPr>
        <p:spPr>
          <a:xfrm>
            <a:off x="8098327" y="589541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Picture 8">
            <a:extLst>
              <a:ext uri="{FF2B5EF4-FFF2-40B4-BE49-F238E27FC236}">
                <a16:creationId xmlns:a16="http://schemas.microsoft.com/office/drawing/2014/main" id="{4BB6DCEF-8240-4980-977B-BDAE302D3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734" y="600230"/>
            <a:ext cx="619178" cy="61917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8AD227E-E687-461F-BA17-237B84ECB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606897"/>
            <a:ext cx="3466013" cy="1943981"/>
          </a:xfrm>
          <a:prstGeom prst="rect">
            <a:avLst/>
          </a:prstGeom>
        </p:spPr>
      </p:pic>
      <p:sp>
        <p:nvSpPr>
          <p:cNvPr id="24" name="CuadroTexto 1">
            <a:extLst>
              <a:ext uri="{FF2B5EF4-FFF2-40B4-BE49-F238E27FC236}">
                <a16:creationId xmlns:a16="http://schemas.microsoft.com/office/drawing/2014/main" id="{1CFAE6B7-1039-4A90-A712-86D075FC9777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WELCOME         ILO         KAHOOT         GIVING FEEDBACK         RECEIVING FEEDBACK         </a:t>
            </a:r>
            <a:r>
              <a:rPr lang="en-GB" sz="1200" dirty="0">
                <a:solidFill>
                  <a:schemeClr val="bg1"/>
                </a:solidFill>
              </a:rPr>
              <a:t>GUESS WHO?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D33DE3BA-1393-49BA-A2E2-85701431DD0A}"/>
              </a:ext>
            </a:extLst>
          </p:cNvPr>
          <p:cNvSpPr txBox="1"/>
          <p:nvPr/>
        </p:nvSpPr>
        <p:spPr>
          <a:xfrm>
            <a:off x="3390093" y="1670674"/>
            <a:ext cx="564913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Guessing whose feedback is</a:t>
            </a:r>
          </a:p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EXERCISE 2 - 5 MINUTES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the deck is empty, it's time to check who knows you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Flip all your cards</a:t>
            </a:r>
          </a:p>
          <a:p>
            <a:pPr marL="228600" indent="-2286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cards that don't have your name on the back. Find out now why someone thought that feedback was talking about you. Then, deliver the card to the right person</a:t>
            </a:r>
          </a:p>
          <a:p>
            <a:pPr marL="228600" indent="-2286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the cards that have your name on the back, you can read the feedback again and ask who wrote it if you need to clarify something</a:t>
            </a:r>
          </a:p>
          <a:p>
            <a:pPr marL="228600" indent="-2286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8807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T Title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test" id="{15B9D8DC-9424-A541-AF47-D0C4E5DD615D}" vid="{AA5B6583-0830-8041-8FDA-106127B26373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14350</TotalTime>
  <Words>717</Words>
  <Application>Microsoft Office PowerPoint</Application>
  <PresentationFormat>Presentación en pantalla (4:3)</PresentationFormat>
  <Paragraphs>109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11</vt:i4>
      </vt:variant>
    </vt:vector>
  </HeadingPairs>
  <TitlesOfParts>
    <vt:vector size="19" baseType="lpstr">
      <vt:lpstr>Arial</vt:lpstr>
      <vt:lpstr>Arial Narrow</vt:lpstr>
      <vt:lpstr>Calibri</vt:lpstr>
      <vt:lpstr>Calibri Light</vt:lpstr>
      <vt:lpstr>Gigi</vt:lpstr>
      <vt:lpstr>Roboto Bk</vt:lpstr>
      <vt:lpstr>Tema de Office</vt:lpstr>
      <vt:lpstr>UT Title slide Black</vt:lpstr>
      <vt:lpstr>Module ii – academic skills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Yeray del Cristo</dc:creator>
  <cp:lastModifiedBy>Barrios Fleitas, Y.d.C. (EWI)</cp:lastModifiedBy>
  <cp:revision>374</cp:revision>
  <cp:lastPrinted>2019-12-03T14:49:17Z</cp:lastPrinted>
  <dcterms:created xsi:type="dcterms:W3CDTF">2016-07-13T18:27:27Z</dcterms:created>
  <dcterms:modified xsi:type="dcterms:W3CDTF">2019-12-11T00:06:56Z</dcterms:modified>
</cp:coreProperties>
</file>