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2" r:id="rId2"/>
  </p:sldMasterIdLst>
  <p:notesMasterIdLst>
    <p:notesMasterId r:id="rId18"/>
  </p:notesMasterIdLst>
  <p:sldIdLst>
    <p:sldId id="321" r:id="rId3"/>
    <p:sldId id="322" r:id="rId4"/>
    <p:sldId id="323" r:id="rId5"/>
    <p:sldId id="329" r:id="rId6"/>
    <p:sldId id="330" r:id="rId7"/>
    <p:sldId id="331" r:id="rId8"/>
    <p:sldId id="332" r:id="rId9"/>
    <p:sldId id="333" r:id="rId10"/>
    <p:sldId id="335" r:id="rId11"/>
    <p:sldId id="336" r:id="rId12"/>
    <p:sldId id="340" r:id="rId13"/>
    <p:sldId id="337" r:id="rId14"/>
    <p:sldId id="338" r:id="rId15"/>
    <p:sldId id="301" r:id="rId16"/>
    <p:sldId id="308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CE2"/>
    <a:srgbClr val="ACE2D1"/>
    <a:srgbClr val="F7BC01"/>
    <a:srgbClr val="F28A86"/>
    <a:srgbClr val="43B5DD"/>
    <a:srgbClr val="606E74"/>
    <a:srgbClr val="FFFFFF"/>
    <a:srgbClr val="F5F3F5"/>
    <a:srgbClr val="E5E5E5"/>
    <a:srgbClr val="E91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60"/>
  </p:normalViewPr>
  <p:slideViewPr>
    <p:cSldViewPr snapToGrid="0">
      <p:cViewPr>
        <p:scale>
          <a:sx n="100" d="100"/>
          <a:sy n="100" d="100"/>
        </p:scale>
        <p:origin x="3432" y="3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AF58A-B0C9-48A9-BCF1-0CB8E286805C}" type="datetimeFigureOut">
              <a:rPr lang="es-ES" smtClean="0"/>
              <a:t>27/11/2019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F6C09-71E7-49A3-8129-C3D9FD908E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48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9CAC1F7-D1F5-4851-A02D-9F61A71E31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9144000" cy="575685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121E0FB-219E-4C61-AB82-978488374E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92" y="6030035"/>
            <a:ext cx="3182815" cy="65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4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7" name="Triángulo isósceles 6"/>
          <p:cNvSpPr/>
          <p:nvPr userDrawn="1"/>
        </p:nvSpPr>
        <p:spPr>
          <a:xfrm rot="10800000">
            <a:off x="0" y="2046623"/>
            <a:ext cx="9144000" cy="7882758"/>
          </a:xfrm>
          <a:prstGeom prst="triangle">
            <a:avLst/>
          </a:prstGeom>
          <a:solidFill>
            <a:srgbClr val="FFFFFF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riángulo isósceles 7"/>
          <p:cNvSpPr/>
          <p:nvPr userDrawn="1"/>
        </p:nvSpPr>
        <p:spPr>
          <a:xfrm rot="10800000">
            <a:off x="2582397" y="0"/>
            <a:ext cx="3979204" cy="2046623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/>
          <p:cNvSpPr txBox="1"/>
          <p:nvPr userDrawn="1"/>
        </p:nvSpPr>
        <p:spPr>
          <a:xfrm>
            <a:off x="3165762" y="152400"/>
            <a:ext cx="28124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INDEX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4547770" y="2785422"/>
            <a:ext cx="45719" cy="320258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Triángulo isósceles 11"/>
          <p:cNvSpPr/>
          <p:nvPr userDrawn="1"/>
        </p:nvSpPr>
        <p:spPr>
          <a:xfrm rot="10800000">
            <a:off x="4433745" y="2785422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riángulo isósceles 10"/>
          <p:cNvSpPr/>
          <p:nvPr userDrawn="1"/>
        </p:nvSpPr>
        <p:spPr>
          <a:xfrm>
            <a:off x="4433745" y="5749636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43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41FA1DC-7FA5-4AF5-9373-AEAD73F8E6D7}" type="datetime4">
              <a:rPr lang="en-US" smtClean="0"/>
              <a:t>November 27,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F98608D-14CC-4106-B1A7-0738EB27789A}" type="slidenum">
              <a:rPr lang="es-ES" smtClean="0"/>
              <a:pPr algn="ctr"/>
              <a:t>‹Nº›</a:t>
            </a:fld>
            <a:endParaRPr lang="es-ES" dirty="0"/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3397" y="614653"/>
            <a:ext cx="619178" cy="619178"/>
          </a:xfrm>
          <a:prstGeom prst="rect">
            <a:avLst/>
          </a:prstGeom>
        </p:spPr>
      </p:pic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3026"/>
            <a:ext cx="9144000" cy="50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03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68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Resultado de imagen de fondo blanco gris">
            <a:extLst>
              <a:ext uri="{FF2B5EF4-FFF2-40B4-BE49-F238E27FC236}">
                <a16:creationId xmlns:a16="http://schemas.microsoft.com/office/drawing/2014/main" id="{33C7BF29-EC69-4161-8AE3-22D1D0B788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33422"/>
            <a:ext cx="9144001" cy="50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7178FAE-FA49-45F4-9AA7-F1921AA1BE03}" type="datetime4">
              <a:rPr lang="en-US" smtClean="0"/>
              <a:t>November 27,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16180B5-995E-4161-84D4-ECB2253BE9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773" y="6291213"/>
            <a:ext cx="1289822" cy="45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82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FA728384-E984-F446-A49C-FBBB97E0742D}" type="datetime3">
              <a:rPr lang="en-US" smtClean="0"/>
              <a:t>27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385886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4474679" y="-3055937"/>
            <a:ext cx="569595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39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B46EEF56-242D-4244-B1A5-94B892795E2B}" type="datetime3">
              <a:rPr lang="en-US" smtClean="0"/>
              <a:t>27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03186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6325014" y="-2286867"/>
            <a:ext cx="314325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48D0C12-8DE7-6F48-AD95-D9425B479BDD}" type="datetime3">
              <a:rPr lang="en-US" smtClean="0"/>
              <a:t>27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2554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5901997" y="-3081337"/>
            <a:ext cx="375455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5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C1639-29E5-4DB6-B394-65496BA1FB6B}" type="datetime4">
              <a:rPr lang="en-US" smtClean="0"/>
              <a:t>November 27, 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University of Twente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8608D-14CC-4106-B1A7-0738EB27789A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920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3" r:id="rId3"/>
    <p:sldLayoutId id="2147483680" r:id="rId4"/>
    <p:sldLayoutId id="2147483678" r:id="rId5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C5ACC1DE-CDDD-4C56-B050-C39DCCD5431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996" y="6356351"/>
            <a:ext cx="17741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8E469526-6E45-7F42-9A5B-A968FB10F2EF}" type="datetime3">
              <a:rPr lang="en-US" smtClean="0"/>
              <a:pPr/>
              <a:t>27 November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11557" y="6356351"/>
            <a:ext cx="47782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1597" y="6356351"/>
            <a:ext cx="633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99154" y="1500168"/>
            <a:ext cx="4145692" cy="27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2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anvas.utwente.nl/courses/4167/assignments/22469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anvas.utwente.nl/courses/4167/pages/wk-2-academic-skills?module_item_id=10272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Excel_Worksheet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4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5766F4-2B26-4102-8FF6-35B9B1332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EEF56-242D-4244-B1A5-94B892795E2B}" type="datetime3">
              <a:rPr lang="en-US" smtClean="0"/>
              <a:t>27 November 2019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6919A8F-D7FE-4DA5-B548-1ACC7882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Yeray del </a:t>
            </a:r>
            <a:r>
              <a:rPr lang="en-US" dirty="0" err="1"/>
              <a:t>cristo</a:t>
            </a:r>
            <a:r>
              <a:rPr lang="en-US" dirty="0"/>
              <a:t> barrios fleitas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CD36F6-F5F9-4D26-A8EE-1B4B04DBD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1002D20-4088-43E6-8005-665F38E2F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Module </a:t>
            </a:r>
            <a:r>
              <a:rPr lang="es-ES" dirty="0" err="1"/>
              <a:t>ii</a:t>
            </a:r>
            <a:r>
              <a:rPr lang="es-ES" dirty="0"/>
              <a:t> – </a:t>
            </a:r>
            <a:r>
              <a:rPr lang="es-ES" dirty="0" err="1"/>
              <a:t>academic</a:t>
            </a:r>
            <a:r>
              <a:rPr lang="es-ES" dirty="0"/>
              <a:t> </a:t>
            </a:r>
            <a:r>
              <a:rPr lang="es-ES" dirty="0" err="1"/>
              <a:t>skills</a:t>
            </a:r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165454A1-9851-4697-BF00-3E9A3031F3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/>
              <a:t>Week 2: WorkSHOP in Priorization and time management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4D66524-0B61-4EDA-BF55-04337014F2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4733" y="347664"/>
            <a:ext cx="4857113" cy="477837"/>
          </a:xfrm>
        </p:spPr>
        <p:txBody>
          <a:bodyPr/>
          <a:lstStyle/>
          <a:p>
            <a:r>
              <a:rPr lang="en-GB" dirty="0"/>
              <a:t>Technical computer science program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BCF4565-C0D8-4AF6-A751-FCD0A565FF44}"/>
              </a:ext>
            </a:extLst>
          </p:cNvPr>
          <p:cNvSpPr/>
          <p:nvPr/>
        </p:nvSpPr>
        <p:spPr>
          <a:xfrm>
            <a:off x="218660" y="157404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3521EB-356F-4423-BEBD-F02C880A8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56" y="176482"/>
            <a:ext cx="619178" cy="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13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>
            <a:extLst>
              <a:ext uri="{FF2B5EF4-FFF2-40B4-BE49-F238E27FC236}">
                <a16:creationId xmlns:a16="http://schemas.microsoft.com/office/drawing/2014/main" id="{F50A1876-362F-40B4-8F47-F07B8295D200}"/>
              </a:ext>
            </a:extLst>
          </p:cNvPr>
          <p:cNvSpPr/>
          <p:nvPr/>
        </p:nvSpPr>
        <p:spPr>
          <a:xfrm>
            <a:off x="0" y="1131832"/>
            <a:ext cx="9144000" cy="5025248"/>
          </a:xfrm>
          <a:prstGeom prst="rect">
            <a:avLst/>
          </a:prstGeom>
          <a:solidFill>
            <a:srgbClr val="F28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STEP 1: LIST AND PRIORIZITE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</a:t>
            </a:r>
            <a:r>
              <a:rPr lang="en-GB" sz="1200" dirty="0">
                <a:solidFill>
                  <a:schemeClr val="bg1"/>
                </a:solidFill>
              </a:rPr>
              <a:t>STEP 1: LIST &amp; PRIORITIZE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701496-34CC-4483-A2EB-00C722CC6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24" y="4166480"/>
            <a:ext cx="2659625" cy="19947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B00809-1E02-446D-93BE-8068E1A44BA7}"/>
              </a:ext>
            </a:extLst>
          </p:cNvPr>
          <p:cNvSpPr txBox="1"/>
          <p:nvPr/>
        </p:nvSpPr>
        <p:spPr>
          <a:xfrm>
            <a:off x="0" y="1802940"/>
            <a:ext cx="42814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Do a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BRAIN DUMP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of your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MAIN RESPONSABILITIES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56A1C4-1485-4A55-94B0-946638FAF086}"/>
              </a:ext>
            </a:extLst>
          </p:cNvPr>
          <p:cNvSpPr txBox="1"/>
          <p:nvPr/>
        </p:nvSpPr>
        <p:spPr>
          <a:xfrm>
            <a:off x="324740" y="3913972"/>
            <a:ext cx="3683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Estimate the time you need for each of them.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- Also indicate the deadline (if any)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- Point out if a task is important with an asterisk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93287C0-517B-4F04-AF6D-A3D78D644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1444" y="1628121"/>
            <a:ext cx="4130552" cy="4282192"/>
          </a:xfrm>
          <a:prstGeom prst="rect">
            <a:avLst/>
          </a:prstGeom>
        </p:spPr>
      </p:pic>
      <p:sp>
        <p:nvSpPr>
          <p:cNvPr id="17" name="Rectángulo 19">
            <a:extLst>
              <a:ext uri="{FF2B5EF4-FFF2-40B4-BE49-F238E27FC236}">
                <a16:creationId xmlns:a16="http://schemas.microsoft.com/office/drawing/2014/main" id="{813A0A89-D179-454A-ACA7-E8D6F02AE258}"/>
              </a:ext>
            </a:extLst>
          </p:cNvPr>
          <p:cNvSpPr/>
          <p:nvPr/>
        </p:nvSpPr>
        <p:spPr>
          <a:xfrm>
            <a:off x="-1" y="1029499"/>
            <a:ext cx="6318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3236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THE EISENHOWER BOX/MATRIX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</a:t>
            </a:r>
            <a:r>
              <a:rPr lang="en-GB" sz="1200" dirty="0">
                <a:solidFill>
                  <a:schemeClr val="bg1"/>
                </a:solidFill>
              </a:rPr>
              <a:t>STEP 1: LIST &amp; PRIORITIZE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074" name="Picture 2" descr="Resultado de imagen de eisenhower box gif">
            <a:extLst>
              <a:ext uri="{FF2B5EF4-FFF2-40B4-BE49-F238E27FC236}">
                <a16:creationId xmlns:a16="http://schemas.microsoft.com/office/drawing/2014/main" id="{97D06AA0-C3B8-4227-A8EF-2F0B4C09CF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2"/>
          <a:stretch/>
        </p:blipFill>
        <p:spPr bwMode="auto">
          <a:xfrm>
            <a:off x="1631581" y="2401383"/>
            <a:ext cx="5880837" cy="350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E00CE2C-9C5A-4B2F-9E72-D51AA6A9A89E}"/>
              </a:ext>
            </a:extLst>
          </p:cNvPr>
          <p:cNvSpPr txBox="1"/>
          <p:nvPr/>
        </p:nvSpPr>
        <p:spPr>
          <a:xfrm>
            <a:off x="0" y="170515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606E74"/>
                </a:solidFill>
              </a:rPr>
              <a:t>How to </a:t>
            </a:r>
            <a:r>
              <a:rPr lang="en-US" sz="2800" b="1">
                <a:solidFill>
                  <a:srgbClr val="606E74"/>
                </a:solidFill>
              </a:rPr>
              <a:t>PRIORIZITE</a:t>
            </a:r>
            <a:r>
              <a:rPr lang="en-US" sz="2800">
                <a:solidFill>
                  <a:srgbClr val="606E74"/>
                </a:solidFill>
              </a:rPr>
              <a:t> when </a:t>
            </a:r>
            <a:r>
              <a:rPr lang="en-US" sz="2800" b="1">
                <a:solidFill>
                  <a:srgbClr val="606E74"/>
                </a:solidFill>
              </a:rPr>
              <a:t>EVERYTHING</a:t>
            </a:r>
            <a:r>
              <a:rPr lang="en-US" sz="2800">
                <a:solidFill>
                  <a:srgbClr val="606E74"/>
                </a:solidFill>
              </a:rPr>
              <a:t> feels like a </a:t>
            </a:r>
            <a:r>
              <a:rPr lang="en-US" sz="2800" b="1">
                <a:solidFill>
                  <a:srgbClr val="606E74"/>
                </a:solidFill>
              </a:rPr>
              <a:t>PRIORITY</a:t>
            </a:r>
            <a:r>
              <a:rPr lang="en-US" sz="2800">
                <a:solidFill>
                  <a:srgbClr val="606E74"/>
                </a:solidFill>
              </a:rPr>
              <a:t>?</a:t>
            </a:r>
          </a:p>
        </p:txBody>
      </p:sp>
      <p:sp>
        <p:nvSpPr>
          <p:cNvPr id="15" name="Rectángulo 19">
            <a:extLst>
              <a:ext uri="{FF2B5EF4-FFF2-40B4-BE49-F238E27FC236}">
                <a16:creationId xmlns:a16="http://schemas.microsoft.com/office/drawing/2014/main" id="{085DCD2D-505B-4007-BE80-D6F7E1D62176}"/>
              </a:ext>
            </a:extLst>
          </p:cNvPr>
          <p:cNvSpPr/>
          <p:nvPr/>
        </p:nvSpPr>
        <p:spPr>
          <a:xfrm>
            <a:off x="-1" y="1029499"/>
            <a:ext cx="7020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3964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EXERCISE 1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STEP 1: LIST &amp; PRIORITIZE           </a:t>
            </a:r>
            <a:r>
              <a:rPr lang="en-GB" sz="1200" dirty="0">
                <a:solidFill>
                  <a:schemeClr val="bg1"/>
                </a:solidFill>
              </a:rPr>
              <a:t>STEP 2: PLAN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3730960-6142-466F-9CDF-FE66169F8244}"/>
              </a:ext>
            </a:extLst>
          </p:cNvPr>
          <p:cNvSpPr/>
          <p:nvPr/>
        </p:nvSpPr>
        <p:spPr>
          <a:xfrm>
            <a:off x="0" y="1131832"/>
            <a:ext cx="9144000" cy="5025248"/>
          </a:xfrm>
          <a:prstGeom prst="rect">
            <a:avLst/>
          </a:prstGeom>
          <a:solidFill>
            <a:srgbClr val="43B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8404DE5F-61A0-4E75-AD43-655A29BE660C}"/>
              </a:ext>
            </a:extLst>
          </p:cNvPr>
          <p:cNvSpPr txBox="1"/>
          <p:nvPr/>
        </p:nvSpPr>
        <p:spPr>
          <a:xfrm>
            <a:off x="4216484" y="2063274"/>
            <a:ext cx="49275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Listing and prioritizing tasks</a:t>
            </a:r>
          </a:p>
          <a:p>
            <a:r>
              <a:rPr lang="en-US" sz="1400" dirty="0">
                <a:solidFill>
                  <a:schemeClr val="bg1"/>
                </a:solidFill>
              </a:rPr>
              <a:t>EXERCISE 1 - 20 MINUTES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Write in an empty list all the tasks you have pending right now. Use the template that we provide you!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Create an Eisenhower matrix or use colors to classify tasks according to: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Important and urgent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Important but not urgent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Not important but urgent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Not important nor urgent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400" b="1" dirty="0">
                <a:solidFill>
                  <a:schemeClr val="bg1"/>
                </a:solidFill>
              </a:rPr>
              <a:t>Explain to your partner next chair why you made the decisions you made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4C9BA253-0D03-4DCF-9E64-816FD3EE8C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0" r="17199"/>
          <a:stretch/>
        </p:blipFill>
        <p:spPr bwMode="auto">
          <a:xfrm>
            <a:off x="248996" y="2216932"/>
            <a:ext cx="3718492" cy="285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ángulo 19">
            <a:extLst>
              <a:ext uri="{FF2B5EF4-FFF2-40B4-BE49-F238E27FC236}">
                <a16:creationId xmlns:a16="http://schemas.microsoft.com/office/drawing/2014/main" id="{F5DB1FE3-DB6A-4F59-A995-4D02062A6787}"/>
              </a:ext>
            </a:extLst>
          </p:cNvPr>
          <p:cNvSpPr/>
          <p:nvPr/>
        </p:nvSpPr>
        <p:spPr>
          <a:xfrm>
            <a:off x="-1" y="1029499"/>
            <a:ext cx="7722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8">
            <a:extLst>
              <a:ext uri="{FF2B5EF4-FFF2-40B4-BE49-F238E27FC236}">
                <a16:creationId xmlns:a16="http://schemas.microsoft.com/office/drawing/2014/main" id="{3D474D37-93AA-4769-A515-D30019574F57}"/>
              </a:ext>
            </a:extLst>
          </p:cNvPr>
          <p:cNvSpPr/>
          <p:nvPr/>
        </p:nvSpPr>
        <p:spPr>
          <a:xfrm>
            <a:off x="8096722" y="593276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453828CA-E33A-4D81-BDF5-95587A8D3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9129" y="603965"/>
            <a:ext cx="619178" cy="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953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STEP 2: PLANNING (the assignment of this week)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STEP 1: LIST &amp; PRIORITIZE           </a:t>
            </a:r>
            <a:r>
              <a:rPr lang="en-GB" sz="1200" dirty="0">
                <a:solidFill>
                  <a:schemeClr val="bg1"/>
                </a:solidFill>
              </a:rPr>
              <a:t>STEP 2: PLAN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7CBA71-0A72-4AA5-83A7-525A4083F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819961"/>
              </p:ext>
            </p:extLst>
          </p:nvPr>
        </p:nvGraphicFramePr>
        <p:xfrm>
          <a:off x="6775282" y="1544743"/>
          <a:ext cx="2301321" cy="2091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833">
                  <a:extLst>
                    <a:ext uri="{9D8B030D-6E8A-4147-A177-3AD203B41FA5}">
                      <a16:colId xmlns:a16="http://schemas.microsoft.com/office/drawing/2014/main" val="271179488"/>
                    </a:ext>
                  </a:extLst>
                </a:gridCol>
                <a:gridCol w="2157488">
                  <a:extLst>
                    <a:ext uri="{9D8B030D-6E8A-4147-A177-3AD203B41FA5}">
                      <a16:colId xmlns:a16="http://schemas.microsoft.com/office/drawing/2014/main" val="2347089713"/>
                    </a:ext>
                  </a:extLst>
                </a:gridCol>
              </a:tblGrid>
              <a:tr h="13280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LEGEND</a:t>
                      </a:r>
                      <a:endParaRPr lang="en-US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324626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Scheduled study obligations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7125008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Work (for instance weekend job or board function)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698589"/>
                  </a:ext>
                </a:extLst>
              </a:tr>
              <a:tr h="240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Active recreation (sports, going out, student society, cultural activities)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42599048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Independent (self) study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18330842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7BC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Travel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13447173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Meals and other self care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4917591"/>
                  </a:ext>
                </a:extLst>
              </a:tr>
              <a:tr h="1341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Sleep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369215"/>
                  </a:ext>
                </a:extLst>
              </a:tr>
              <a:tr h="240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ACE2D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Domestic chores (for instance cooking, cleaning, administration)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8925632"/>
                  </a:ext>
                </a:extLst>
              </a:tr>
              <a:tr h="240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CDC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>
                          <a:effectLst/>
                        </a:rPr>
                        <a:t> Independent relaxation (reading, television, surfing, gaming)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7850607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4C4EEBE-77F4-46F5-9C46-223C9F1B9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60964"/>
              </p:ext>
            </p:extLst>
          </p:nvPr>
        </p:nvGraphicFramePr>
        <p:xfrm>
          <a:off x="352443" y="1522624"/>
          <a:ext cx="6284387" cy="4604230"/>
        </p:xfrm>
        <a:graphic>
          <a:graphicData uri="http://schemas.openxmlformats.org/drawingml/2006/table">
            <a:tbl>
              <a:tblPr/>
              <a:tblGrid>
                <a:gridCol w="86045">
                  <a:extLst>
                    <a:ext uri="{9D8B030D-6E8A-4147-A177-3AD203B41FA5}">
                      <a16:colId xmlns:a16="http://schemas.microsoft.com/office/drawing/2014/main" val="2863491343"/>
                    </a:ext>
                  </a:extLst>
                </a:gridCol>
                <a:gridCol w="298086">
                  <a:extLst>
                    <a:ext uri="{9D8B030D-6E8A-4147-A177-3AD203B41FA5}">
                      <a16:colId xmlns:a16="http://schemas.microsoft.com/office/drawing/2014/main" val="213053955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85249665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78480177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01545885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36403758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65921942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417356438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96557066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57194064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73933640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97416626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29458591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59501166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08751117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810035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42747579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42213146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59063584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51019299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50349320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19886986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3595689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25735440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84313362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85842967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11090283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16047630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31938132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44847905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37678833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97044079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48595376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09965517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425621665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427004981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7038645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48085202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418346509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62047496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81602840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96201206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06406329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94311970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17088827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16102657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88963464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5063699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6101446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76515280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21377226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21353117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295265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15194827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76546732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34038276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410477435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3957396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60266076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0728725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47329901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19013001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66518150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70014215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03109864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56562690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77709079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02769032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8623927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13450758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65005131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39643929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32156741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63834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549552718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11221933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69310217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83626550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78142836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3798396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35861597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3025278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99335437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8307289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04471467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13356925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43443625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11046633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532769740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033398806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18837075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579020479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993996477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528323762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662075473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1059721241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2752424025"/>
                    </a:ext>
                  </a:extLst>
                </a:gridCol>
                <a:gridCol w="61461">
                  <a:extLst>
                    <a:ext uri="{9D8B030D-6E8A-4147-A177-3AD203B41FA5}">
                      <a16:colId xmlns:a16="http://schemas.microsoft.com/office/drawing/2014/main" val="3472759547"/>
                    </a:ext>
                  </a:extLst>
                </a:gridCol>
              </a:tblGrid>
              <a:tr h="61451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MANAGEMENT MODULE II</a:t>
                      </a:r>
                    </a:p>
                  </a:txBody>
                  <a:tcPr marL="3073" marR="3073" marT="30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8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Night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Morning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Afternoon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Evening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780184"/>
                  </a:ext>
                </a:extLst>
              </a:tr>
              <a:tr h="6145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0:00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7:00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13:00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19:00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23:00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186842"/>
                  </a:ext>
                </a:extLst>
              </a:tr>
              <a:tr h="61451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November</a:t>
                      </a:r>
                    </a:p>
                  </a:txBody>
                  <a:tcPr marL="3073" marR="3073" marT="3073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25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8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Calculus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F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Calculus lecture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F3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B5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452445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26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666982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27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 lecture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 project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work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952766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28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Diagnostic test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Calculus tutorial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35416"/>
                  </a:ext>
                </a:extLst>
              </a:tr>
              <a:tr h="1112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29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Prog. Lect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490659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30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5748180"/>
                  </a:ext>
                </a:extLst>
              </a:tr>
              <a:tr h="61451">
                <a:tc rowSpan="31">
                  <a:txBody>
                    <a:bodyPr/>
                    <a:lstStyle/>
                    <a:p>
                      <a:pPr algn="ctr" fontAlgn="ctr"/>
                      <a:r>
                        <a:rPr lang="en-US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December</a:t>
                      </a:r>
                    </a:p>
                  </a:txBody>
                  <a:tcPr marL="3073" marR="3073" marT="3073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01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76942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02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95822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03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Design lecture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lecture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 practical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85009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04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325555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05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31477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06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740799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07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00482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08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6647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09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59513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10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69942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11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83186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12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7840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13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18921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14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05265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15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367655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16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0828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17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71647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18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6662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19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4751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20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48391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21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90214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22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617552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23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61450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24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57704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25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49743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26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676132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27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35070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28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32629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29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31996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30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79614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31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805524"/>
                  </a:ext>
                </a:extLst>
              </a:tr>
              <a:tr h="61451">
                <a:tc rowSpan="31">
                  <a:txBody>
                    <a:bodyPr/>
                    <a:lstStyle/>
                    <a:p>
                      <a:pPr algn="ctr" fontAlgn="ctr"/>
                      <a:r>
                        <a:rPr lang="en-US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January</a:t>
                      </a:r>
                    </a:p>
                  </a:txBody>
                  <a:tcPr marL="3073" marR="3073" marT="3073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01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76136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02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86651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03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84356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04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76116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05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28289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06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39784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07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03326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08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673345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09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12327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10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11051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11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182198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12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763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13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03490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14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301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15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936946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16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33695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17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97418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18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429626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19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77579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20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07643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21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9345839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22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98067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23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217477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24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009511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sábado,  25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44316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domingo,  26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1331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lunes,  27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81622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martes,  28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352920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miércoles,  29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30334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jueves,  30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07874"/>
                  </a:ext>
                </a:extLst>
              </a:tr>
              <a:tr h="61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viernes,  31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3" marR="3073" marT="30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073" marR="3073" marT="307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924661"/>
                  </a:ext>
                </a:extLst>
              </a:tr>
            </a:tbl>
          </a:graphicData>
        </a:graphic>
      </p:graphicFrame>
      <p:sp>
        <p:nvSpPr>
          <p:cNvPr id="15" name="Rectángulo 19">
            <a:extLst>
              <a:ext uri="{FF2B5EF4-FFF2-40B4-BE49-F238E27FC236}">
                <a16:creationId xmlns:a16="http://schemas.microsoft.com/office/drawing/2014/main" id="{5D8989C7-DCCB-4B47-A9A3-D9C449A615E1}"/>
              </a:ext>
            </a:extLst>
          </p:cNvPr>
          <p:cNvSpPr/>
          <p:nvPr/>
        </p:nvSpPr>
        <p:spPr>
          <a:xfrm>
            <a:off x="-1" y="1029499"/>
            <a:ext cx="8424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8">
            <a:extLst>
              <a:ext uri="{FF2B5EF4-FFF2-40B4-BE49-F238E27FC236}">
                <a16:creationId xmlns:a16="http://schemas.microsoft.com/office/drawing/2014/main" id="{AAAA0ADB-E6E6-4521-A1BA-B210387BB9B8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94BE8410-7AAE-4E57-9783-D3104606BB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20" name="Elipse 8">
            <a:extLst>
              <a:ext uri="{FF2B5EF4-FFF2-40B4-BE49-F238E27FC236}">
                <a16:creationId xmlns:a16="http://schemas.microsoft.com/office/drawing/2014/main" id="{157AFC67-EF75-4848-996C-BE5B316B218C}"/>
              </a:ext>
            </a:extLst>
          </p:cNvPr>
          <p:cNvSpPr/>
          <p:nvPr/>
        </p:nvSpPr>
        <p:spPr>
          <a:xfrm>
            <a:off x="8096722" y="593276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11758AF9-5108-475A-AEFB-5DDF0D71A1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9129" y="603965"/>
            <a:ext cx="619178" cy="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41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9">
            <a:extLst>
              <a:ext uri="{FF2B5EF4-FFF2-40B4-BE49-F238E27FC236}">
                <a16:creationId xmlns:a16="http://schemas.microsoft.com/office/drawing/2014/main" id="{D477C50D-A87E-4760-BDF1-139CE35A36B9}"/>
              </a:ext>
            </a:extLst>
          </p:cNvPr>
          <p:cNvSpPr/>
          <p:nvPr/>
        </p:nvSpPr>
        <p:spPr>
          <a:xfrm>
            <a:off x="-1" y="1029499"/>
            <a:ext cx="9143999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WHAT YOU HAVE TO DO BEFORE SUNDAY?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62D100F-4E57-4C4B-A806-BB6FA7C68F1F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9963E5CF-B589-40EC-9117-BEFAA0B42A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F90D457-420C-4B3B-98C2-3B3C6E2CBC2C}"/>
              </a:ext>
            </a:extLst>
          </p:cNvPr>
          <p:cNvSpPr txBox="1"/>
          <p:nvPr/>
        </p:nvSpPr>
        <p:spPr>
          <a:xfrm>
            <a:off x="794158" y="1443841"/>
            <a:ext cx="755568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Write a personal time management plan. Follow the instructions in the </a:t>
            </a:r>
            <a:r>
              <a:rPr lang="en-US" sz="2800" dirty="0">
                <a:hlinkClick r:id="rId3"/>
              </a:rPr>
              <a:t>assignment A-3</a:t>
            </a:r>
            <a:r>
              <a:rPr lang="en-US" sz="2800" dirty="0"/>
              <a:t>. You will have to upload it to Canvas</a:t>
            </a:r>
            <a:endParaRPr lang="en-GB" sz="2800" dirty="0"/>
          </a:p>
          <a:p>
            <a:pPr marL="514350" indent="-514350">
              <a:buFont typeface="+mj-lt"/>
              <a:buAutoNum type="arabicPeriod"/>
            </a:pPr>
            <a:endParaRPr lang="en-GB" sz="2800" dirty="0"/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Watch the interactive video on “</a:t>
            </a:r>
            <a:r>
              <a:rPr lang="en-GB" sz="2800" dirty="0">
                <a:hlinkClick r:id="rId4"/>
              </a:rPr>
              <a:t>Week 3” Canvas page</a:t>
            </a:r>
            <a:endParaRPr lang="en-GB" sz="2800" dirty="0"/>
          </a:p>
          <a:p>
            <a:pPr marL="514350" indent="-514350">
              <a:buFont typeface="+mj-lt"/>
              <a:buAutoNum type="arabicPeriod"/>
            </a:pPr>
            <a:endParaRPr lang="en-GB" sz="28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EF4429-E2A2-4F16-99A4-ADF8BB61BBCD}"/>
              </a:ext>
            </a:extLst>
          </p:cNvPr>
          <p:cNvSpPr txBox="1"/>
          <p:nvPr/>
        </p:nvSpPr>
        <p:spPr>
          <a:xfrm>
            <a:off x="0" y="55159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BEFORE SUNDAY DECEMBER 1, 23:59</a:t>
            </a:r>
          </a:p>
        </p:txBody>
      </p:sp>
      <p:sp>
        <p:nvSpPr>
          <p:cNvPr id="15" name="CuadroTexto 1">
            <a:extLst>
              <a:ext uri="{FF2B5EF4-FFF2-40B4-BE49-F238E27FC236}">
                <a16:creationId xmlns:a16="http://schemas.microsoft.com/office/drawing/2014/main" id="{E9D39D88-F4AE-4F28-B0A7-407ECCA64DC8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STEP 1: LIST &amp; PRIORITIZE           STEP 2: PLAN           </a:t>
            </a:r>
            <a:r>
              <a:rPr lang="en-GB" sz="1200" dirty="0">
                <a:solidFill>
                  <a:schemeClr val="bg1"/>
                </a:solidFill>
              </a:rPr>
              <a:t>NEXT STEPS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33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795DEC06-F6BA-4F81-8053-72B4C1C115CB}"/>
              </a:ext>
            </a:extLst>
          </p:cNvPr>
          <p:cNvSpPr/>
          <p:nvPr/>
        </p:nvSpPr>
        <p:spPr>
          <a:xfrm>
            <a:off x="0" y="2151727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Have a nice day</a:t>
            </a:r>
          </a:p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 you next week</a:t>
            </a:r>
          </a:p>
        </p:txBody>
      </p:sp>
      <p:pic>
        <p:nvPicPr>
          <p:cNvPr id="4" name="Imagen 3" descr="Imagen que contiene dibujo, alimentos&#10;&#10;Descripción generada automáticamente">
            <a:extLst>
              <a:ext uri="{FF2B5EF4-FFF2-40B4-BE49-F238E27FC236}">
                <a16:creationId xmlns:a16="http://schemas.microsoft.com/office/drawing/2014/main" id="{490ACBE5-AFC9-4C4A-BB83-1112BFA28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75" y="6010823"/>
            <a:ext cx="3181849" cy="658314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632FC59D-4E5E-4B01-9D61-394669722CB0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8BCE231-54CC-477E-84A5-A7AB926BE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2058430-C87C-4E50-8881-39CDC176F530}"/>
              </a:ext>
            </a:extLst>
          </p:cNvPr>
          <p:cNvSpPr txBox="1"/>
          <p:nvPr/>
        </p:nvSpPr>
        <p:spPr>
          <a:xfrm>
            <a:off x="2063692" y="1228397"/>
            <a:ext cx="48740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MODULE 2: SOFTWARE SYSTEMS</a:t>
            </a:r>
          </a:p>
          <a:p>
            <a:pPr algn="ctr"/>
            <a:r>
              <a:rPr lang="es-ES" sz="1600" dirty="0"/>
              <a:t>ACADEMIC SKILLS</a:t>
            </a:r>
          </a:p>
          <a:p>
            <a:pPr algn="ctr"/>
            <a:r>
              <a:rPr lang="es-ES" sz="1600" dirty="0"/>
              <a:t>WORKSHOP 2: PRIORIZATION AND TIME MANAGEMENT</a:t>
            </a:r>
          </a:p>
        </p:txBody>
      </p:sp>
    </p:spTree>
    <p:extLst>
      <p:ext uri="{BB962C8B-B14F-4D97-AF65-F5344CB8AC3E}">
        <p14:creationId xmlns:p14="http://schemas.microsoft.com/office/powerpoint/2010/main" val="3065431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QUESTIONS ABOUT VIDEOS OF LAST WEEK?</a:t>
            </a:r>
          </a:p>
        </p:txBody>
      </p:sp>
      <p:sp>
        <p:nvSpPr>
          <p:cNvPr id="21" name="CuadroTexto 1">
            <a:extLst>
              <a:ext uri="{FF2B5EF4-FFF2-40B4-BE49-F238E27FC236}">
                <a16:creationId xmlns:a16="http://schemas.microsoft.com/office/drawing/2014/main" id="{110AF8FE-F73C-450D-A57B-E6DCA7AD10B7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</a:t>
            </a:r>
            <a:r>
              <a:rPr lang="en-GB" sz="1200" dirty="0">
                <a:solidFill>
                  <a:schemeClr val="bg1"/>
                </a:solidFill>
              </a:rPr>
              <a:t>WELCOME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TOPICS &amp; ILO           WHY TO PLAN?           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B1302F-DA6F-46AC-9242-3C4ED79AC217}"/>
              </a:ext>
            </a:extLst>
          </p:cNvPr>
          <p:cNvSpPr/>
          <p:nvPr/>
        </p:nvSpPr>
        <p:spPr>
          <a:xfrm>
            <a:off x="0" y="1131832"/>
            <a:ext cx="9144000" cy="5025248"/>
          </a:xfrm>
          <a:prstGeom prst="rect">
            <a:avLst/>
          </a:prstGeom>
          <a:solidFill>
            <a:srgbClr val="FFC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C1A823-3686-4217-80D3-AEA08C766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1" y="1779063"/>
            <a:ext cx="4436806" cy="3299874"/>
          </a:xfrm>
          <a:prstGeom prst="rect">
            <a:avLst/>
          </a:prstGeom>
          <a:ln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B7FD7F8-02EB-4CC2-BCBC-CF541232F27B}"/>
              </a:ext>
            </a:extLst>
          </p:cNvPr>
          <p:cNvSpPr/>
          <p:nvPr/>
        </p:nvSpPr>
        <p:spPr>
          <a:xfrm>
            <a:off x="206478" y="3213892"/>
            <a:ext cx="67990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ANY QUESTIONS</a:t>
            </a:r>
          </a:p>
        </p:txBody>
      </p:sp>
      <p:sp>
        <p:nvSpPr>
          <p:cNvPr id="23" name="Elipse 8">
            <a:extLst>
              <a:ext uri="{FF2B5EF4-FFF2-40B4-BE49-F238E27FC236}">
                <a16:creationId xmlns:a16="http://schemas.microsoft.com/office/drawing/2014/main" id="{8C6F4264-48F6-429B-BF35-8A142DF5432C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" name="Picture 8">
            <a:extLst>
              <a:ext uri="{FF2B5EF4-FFF2-40B4-BE49-F238E27FC236}">
                <a16:creationId xmlns:a16="http://schemas.microsoft.com/office/drawing/2014/main" id="{6B5EF6B8-B220-4FE1-9EBA-A10C88F77A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2" name="Rectángulo 19">
            <a:extLst>
              <a:ext uri="{FF2B5EF4-FFF2-40B4-BE49-F238E27FC236}">
                <a16:creationId xmlns:a16="http://schemas.microsoft.com/office/drawing/2014/main" id="{26562C93-8816-4E48-9759-6B3A39E035B2}"/>
              </a:ext>
            </a:extLst>
          </p:cNvPr>
          <p:cNvSpPr/>
          <p:nvPr/>
        </p:nvSpPr>
        <p:spPr>
          <a:xfrm>
            <a:off x="-1" y="1029499"/>
            <a:ext cx="702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90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LEARNING GOAL OF TODAY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45AE67-2BBA-4176-93EE-9DB195EB9DEC}"/>
              </a:ext>
            </a:extLst>
          </p:cNvPr>
          <p:cNvSpPr txBox="1"/>
          <p:nvPr/>
        </p:nvSpPr>
        <p:spPr>
          <a:xfrm>
            <a:off x="420329" y="1572695"/>
            <a:ext cx="809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these principles to make a personal planning for a medium long-term period, e.g., a study semester, and for a medium-sized project</a:t>
            </a:r>
            <a:r>
              <a:rPr lang="en-US" sz="2400" dirty="0"/>
              <a:t>.”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314CC0A4-6F9B-4DE1-B04F-8BFBE323F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8469"/>
            <a:ext cx="9144000" cy="3258967"/>
          </a:xfrm>
          <a:prstGeom prst="rect">
            <a:avLst/>
          </a:prstGeom>
        </p:spPr>
      </p:pic>
      <p:sp>
        <p:nvSpPr>
          <p:cNvPr id="9" name="CuadroTexto 1">
            <a:extLst>
              <a:ext uri="{FF2B5EF4-FFF2-40B4-BE49-F238E27FC236}">
                <a16:creationId xmlns:a16="http://schemas.microsoft.com/office/drawing/2014/main" id="{699E74F6-BE44-4641-A966-54F4E8F75DF0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WHY TO PLAN?           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ángulo 19">
            <a:extLst>
              <a:ext uri="{FF2B5EF4-FFF2-40B4-BE49-F238E27FC236}">
                <a16:creationId xmlns:a16="http://schemas.microsoft.com/office/drawing/2014/main" id="{0C12793F-DF10-4106-848D-333A71A1529E}"/>
              </a:ext>
            </a:extLst>
          </p:cNvPr>
          <p:cNvSpPr/>
          <p:nvPr/>
        </p:nvSpPr>
        <p:spPr>
          <a:xfrm>
            <a:off x="-1" y="1029499"/>
            <a:ext cx="1404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1578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WHAT WE DID AND WHAT WE WILL DO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55682E-0C52-4835-AB6D-06D89A9A5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630" y="1388981"/>
            <a:ext cx="3112296" cy="44023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1166F39-C8E0-4530-AE41-D6AA6611ACA2}"/>
              </a:ext>
            </a:extLst>
          </p:cNvPr>
          <p:cNvSpPr/>
          <p:nvPr/>
        </p:nvSpPr>
        <p:spPr>
          <a:xfrm>
            <a:off x="3716596" y="3308701"/>
            <a:ext cx="1718187" cy="494071"/>
          </a:xfrm>
          <a:prstGeom prst="rightArrow">
            <a:avLst/>
          </a:prstGeom>
          <a:solidFill>
            <a:srgbClr val="FFCA5A"/>
          </a:solidFill>
          <a:ln>
            <a:solidFill>
              <a:srgbClr val="292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45AE67-2BBA-4176-93EE-9DB195EB9DEC}"/>
              </a:ext>
            </a:extLst>
          </p:cNvPr>
          <p:cNvSpPr txBox="1"/>
          <p:nvPr/>
        </p:nvSpPr>
        <p:spPr>
          <a:xfrm>
            <a:off x="3712907" y="2675742"/>
            <a:ext cx="20058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From my daily activities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To the Personal Time Management Plan</a:t>
            </a:r>
          </a:p>
        </p:txBody>
      </p:sp>
      <p:sp>
        <p:nvSpPr>
          <p:cNvPr id="11" name="CuadroTexto 1">
            <a:extLst>
              <a:ext uri="{FF2B5EF4-FFF2-40B4-BE49-F238E27FC236}">
                <a16:creationId xmlns:a16="http://schemas.microsoft.com/office/drawing/2014/main" id="{8E8D4FB3-851C-4378-81CD-C5983C14915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WHY TO PLAN?           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3844182-7DB4-4E33-98ED-3B17731980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015469"/>
              </p:ext>
            </p:extLst>
          </p:nvPr>
        </p:nvGraphicFramePr>
        <p:xfrm>
          <a:off x="5855611" y="1629425"/>
          <a:ext cx="605313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Worksheet" r:id="rId4" imgW="11506259" imgH="7724775" progId="Excel.Sheet.12">
                  <p:embed/>
                </p:oleObj>
              </mc:Choice>
              <mc:Fallback>
                <p:oleObj name="Worksheet" r:id="rId4" imgW="11506259" imgH="77247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55611" y="1629425"/>
                        <a:ext cx="6053137" cy="40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ángulo 19">
            <a:extLst>
              <a:ext uri="{FF2B5EF4-FFF2-40B4-BE49-F238E27FC236}">
                <a16:creationId xmlns:a16="http://schemas.microsoft.com/office/drawing/2014/main" id="{39414229-6388-4565-A653-89F0DAC9E0EE}"/>
              </a:ext>
            </a:extLst>
          </p:cNvPr>
          <p:cNvSpPr/>
          <p:nvPr/>
        </p:nvSpPr>
        <p:spPr>
          <a:xfrm>
            <a:off x="-1" y="1029499"/>
            <a:ext cx="2106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7266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Tijdelijke aanduiding voor inhoud 3">
            <a:extLst>
              <a:ext uri="{FF2B5EF4-FFF2-40B4-BE49-F238E27FC236}">
                <a16:creationId xmlns:a16="http://schemas.microsoft.com/office/drawing/2014/main" id="{F2DD0324-DC81-4C37-9831-FAD5AFE222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32" b="10571"/>
          <a:stretch/>
        </p:blipFill>
        <p:spPr>
          <a:xfrm>
            <a:off x="-1" y="1140269"/>
            <a:ext cx="9143999" cy="5016811"/>
          </a:xfrm>
          <a:prstGeom prst="rect">
            <a:avLst/>
          </a:prstGeom>
        </p:spPr>
      </p:pic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WHY SHOULD I TO PLAN MY TIME?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</a:t>
            </a:r>
            <a:r>
              <a:rPr lang="en-GB" sz="1200" dirty="0">
                <a:solidFill>
                  <a:schemeClr val="bg1"/>
                </a:solidFill>
              </a:rPr>
              <a:t>WHY TO PLAN?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ángulo 19">
            <a:extLst>
              <a:ext uri="{FF2B5EF4-FFF2-40B4-BE49-F238E27FC236}">
                <a16:creationId xmlns:a16="http://schemas.microsoft.com/office/drawing/2014/main" id="{2C39117D-EDE8-409A-B1D1-930088072276}"/>
              </a:ext>
            </a:extLst>
          </p:cNvPr>
          <p:cNvSpPr/>
          <p:nvPr/>
        </p:nvSpPr>
        <p:spPr>
          <a:xfrm>
            <a:off x="-1" y="1029499"/>
            <a:ext cx="2808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5899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BENEFITS OF PLANNING YOUR PERSONAL TIME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</a:t>
            </a:r>
            <a:r>
              <a:rPr lang="en-GB" sz="1200" dirty="0">
                <a:solidFill>
                  <a:schemeClr val="bg1"/>
                </a:solidFill>
              </a:rPr>
              <a:t>WHY TO PLAN?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Tijdelijke aanduiding voor inhoud 3">
            <a:extLst>
              <a:ext uri="{FF2B5EF4-FFF2-40B4-BE49-F238E27FC236}">
                <a16:creationId xmlns:a16="http://schemas.microsoft.com/office/drawing/2014/main" id="{4D4CB6D2-B003-4F0D-A038-C2C1F65A7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43600"/>
            <a:ext cx="9143999" cy="501014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F5929D0-9066-4638-9532-84E88060F359}"/>
              </a:ext>
            </a:extLst>
          </p:cNvPr>
          <p:cNvSpPr txBox="1"/>
          <p:nvPr/>
        </p:nvSpPr>
        <p:spPr>
          <a:xfrm>
            <a:off x="4630725" y="2417567"/>
            <a:ext cx="451327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bg1"/>
                </a:solidFill>
              </a:rPr>
              <a:t>Reduces your stress level</a:t>
            </a:r>
          </a:p>
          <a:p>
            <a:endParaRPr lang="en-GB" sz="2200" dirty="0">
              <a:solidFill>
                <a:schemeClr val="bg1"/>
              </a:solidFill>
            </a:endParaRPr>
          </a:p>
          <a:p>
            <a:r>
              <a:rPr lang="en-GB" sz="2200" dirty="0">
                <a:solidFill>
                  <a:schemeClr val="bg1"/>
                </a:solidFill>
              </a:rPr>
              <a:t>Help you remain focused on the task</a:t>
            </a:r>
          </a:p>
          <a:p>
            <a:endParaRPr lang="en-GB" sz="2200" dirty="0">
              <a:solidFill>
                <a:schemeClr val="bg1"/>
              </a:solidFill>
            </a:endParaRPr>
          </a:p>
          <a:p>
            <a:r>
              <a:rPr lang="en-GB" sz="2200" dirty="0">
                <a:solidFill>
                  <a:schemeClr val="bg1"/>
                </a:solidFill>
              </a:rPr>
              <a:t>Minimises procrastination</a:t>
            </a:r>
          </a:p>
          <a:p>
            <a:endParaRPr lang="en-GB" sz="2200" dirty="0">
              <a:solidFill>
                <a:schemeClr val="bg1"/>
              </a:solidFill>
            </a:endParaRPr>
          </a:p>
          <a:p>
            <a:r>
              <a:rPr lang="en-GB" sz="2200" dirty="0">
                <a:solidFill>
                  <a:schemeClr val="bg1"/>
                </a:solidFill>
              </a:rPr>
              <a:t>Augments your productivity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E299DC3A-D9AD-44F4-A835-DAA653E603A7}"/>
              </a:ext>
            </a:extLst>
          </p:cNvPr>
          <p:cNvSpPr/>
          <p:nvPr/>
        </p:nvSpPr>
        <p:spPr>
          <a:xfrm>
            <a:off x="8097295" y="602097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A20599FB-A41C-4156-AE59-F512CD102E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9702" y="612786"/>
            <a:ext cx="619178" cy="619178"/>
          </a:xfrm>
          <a:prstGeom prst="rect">
            <a:avLst/>
          </a:prstGeom>
        </p:spPr>
      </p:pic>
      <p:sp>
        <p:nvSpPr>
          <p:cNvPr id="15" name="Rectángulo 19">
            <a:extLst>
              <a:ext uri="{FF2B5EF4-FFF2-40B4-BE49-F238E27FC236}">
                <a16:creationId xmlns:a16="http://schemas.microsoft.com/office/drawing/2014/main" id="{98821590-B51E-4CB4-80E8-9681BC6D5404}"/>
              </a:ext>
            </a:extLst>
          </p:cNvPr>
          <p:cNvSpPr/>
          <p:nvPr/>
        </p:nvSpPr>
        <p:spPr>
          <a:xfrm>
            <a:off x="-1" y="1029499"/>
            <a:ext cx="3510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4433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>
            <a:extLst>
              <a:ext uri="{FF2B5EF4-FFF2-40B4-BE49-F238E27FC236}">
                <a16:creationId xmlns:a16="http://schemas.microsoft.com/office/drawing/2014/main" id="{412EBBFC-F56A-4B23-8649-05643616607F}"/>
              </a:ext>
            </a:extLst>
          </p:cNvPr>
          <p:cNvSpPr/>
          <p:nvPr/>
        </p:nvSpPr>
        <p:spPr>
          <a:xfrm>
            <a:off x="0" y="1131832"/>
            <a:ext cx="9144000" cy="5025248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MAGIC SOLUTIONS? NOT AT ALL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</a:t>
            </a:r>
            <a:r>
              <a:rPr lang="en-GB" sz="1200" dirty="0">
                <a:solidFill>
                  <a:schemeClr val="bg1"/>
                </a:solidFill>
              </a:rPr>
              <a:t>WHY TO PLAN?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B45BA5B-2E50-45BA-8CD2-3DFF6AF1F3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38684" y="1437404"/>
            <a:ext cx="914400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9BC17E8-2136-476B-AF53-423CD0A4F3D2}"/>
              </a:ext>
            </a:extLst>
          </p:cNvPr>
          <p:cNvSpPr txBox="1"/>
          <p:nvPr/>
        </p:nvSpPr>
        <p:spPr>
          <a:xfrm>
            <a:off x="243192" y="2625290"/>
            <a:ext cx="633270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There is NO magic solution for everyone.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What works for one can be a disaster for another</a:t>
            </a:r>
            <a:endParaRPr lang="es-ES" sz="2400" dirty="0"/>
          </a:p>
        </p:txBody>
      </p:sp>
      <p:sp>
        <p:nvSpPr>
          <p:cNvPr id="16" name="Rectángulo 19">
            <a:extLst>
              <a:ext uri="{FF2B5EF4-FFF2-40B4-BE49-F238E27FC236}">
                <a16:creationId xmlns:a16="http://schemas.microsoft.com/office/drawing/2014/main" id="{34F5EAF6-C999-4BDC-A407-4448BF03B1F5}"/>
              </a:ext>
            </a:extLst>
          </p:cNvPr>
          <p:cNvSpPr/>
          <p:nvPr/>
        </p:nvSpPr>
        <p:spPr>
          <a:xfrm>
            <a:off x="-1" y="1029499"/>
            <a:ext cx="4212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539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WORKING STYLES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</a:t>
            </a:r>
            <a:r>
              <a:rPr lang="en-GB" sz="1200" dirty="0">
                <a:solidFill>
                  <a:schemeClr val="bg1"/>
                </a:solidFill>
              </a:rPr>
              <a:t>WHY TO PLAN?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Tijdelijke aanduiding voor inhoud 3">
            <a:extLst>
              <a:ext uri="{FF2B5EF4-FFF2-40B4-BE49-F238E27FC236}">
                <a16:creationId xmlns:a16="http://schemas.microsoft.com/office/drawing/2014/main" id="{C90ACF97-D73B-4165-B423-4DFB911E6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43600"/>
            <a:ext cx="9143998" cy="5010149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22C17FDC-A975-40AC-82A6-057E5E6C6E6D}"/>
              </a:ext>
            </a:extLst>
          </p:cNvPr>
          <p:cNvSpPr/>
          <p:nvPr/>
        </p:nvSpPr>
        <p:spPr>
          <a:xfrm>
            <a:off x="8097295" y="602097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B0AE9DA9-EC9A-406E-8924-63D99792F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09702" y="612786"/>
            <a:ext cx="619178" cy="619178"/>
          </a:xfrm>
          <a:prstGeom prst="rect">
            <a:avLst/>
          </a:prstGeom>
        </p:spPr>
      </p:pic>
      <p:sp>
        <p:nvSpPr>
          <p:cNvPr id="15" name="Rectángulo 19">
            <a:extLst>
              <a:ext uri="{FF2B5EF4-FFF2-40B4-BE49-F238E27FC236}">
                <a16:creationId xmlns:a16="http://schemas.microsoft.com/office/drawing/2014/main" id="{03822EAC-A49B-437B-97ED-7DD8B3F11504}"/>
              </a:ext>
            </a:extLst>
          </p:cNvPr>
          <p:cNvSpPr/>
          <p:nvPr/>
        </p:nvSpPr>
        <p:spPr>
          <a:xfrm>
            <a:off x="-1" y="1029499"/>
            <a:ext cx="4914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9495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7E07717F-98E7-4FCA-B205-719925103B2A}"/>
              </a:ext>
            </a:extLst>
          </p:cNvPr>
          <p:cNvSpPr/>
          <p:nvPr/>
        </p:nvSpPr>
        <p:spPr>
          <a:xfrm>
            <a:off x="4571999" y="1133608"/>
            <a:ext cx="2297892" cy="5019754"/>
          </a:xfrm>
          <a:prstGeom prst="rect">
            <a:avLst/>
          </a:prstGeom>
          <a:solidFill>
            <a:srgbClr val="ACE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8" name="Imagen 27" descr="Imagen que contiene texto, señal&#10;&#10;Descripción generada automáticamente">
            <a:extLst>
              <a:ext uri="{FF2B5EF4-FFF2-40B4-BE49-F238E27FC236}">
                <a16:creationId xmlns:a16="http://schemas.microsoft.com/office/drawing/2014/main" id="{0BCDB0E2-E400-40DD-8E74-72F546BE07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95" y="2984741"/>
            <a:ext cx="2699022" cy="2024267"/>
          </a:xfrm>
          <a:prstGeom prst="rect">
            <a:avLst/>
          </a:prstGeom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57C96C8E-4BAD-48EC-9036-EAEE7DD18D4D}"/>
              </a:ext>
            </a:extLst>
          </p:cNvPr>
          <p:cNvSpPr/>
          <p:nvPr/>
        </p:nvSpPr>
        <p:spPr>
          <a:xfrm>
            <a:off x="6869888" y="1133608"/>
            <a:ext cx="2274111" cy="5019754"/>
          </a:xfrm>
          <a:prstGeom prst="rect">
            <a:avLst/>
          </a:prstGeom>
          <a:solidFill>
            <a:srgbClr val="FCD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B9B5214D-968E-4804-B5FB-F616B127DD7B}"/>
              </a:ext>
            </a:extLst>
          </p:cNvPr>
          <p:cNvSpPr/>
          <p:nvPr/>
        </p:nvSpPr>
        <p:spPr>
          <a:xfrm>
            <a:off x="-1" y="1137326"/>
            <a:ext cx="2274111" cy="5019754"/>
          </a:xfrm>
          <a:prstGeom prst="rect">
            <a:avLst/>
          </a:prstGeom>
          <a:solidFill>
            <a:srgbClr val="F5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27, 2019</a:t>
            </a:fld>
            <a:endParaRPr lang="en-GB" sz="1200" dirty="0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C7DBF95C-123D-4F8D-A859-EF602887DD79}"/>
              </a:ext>
            </a:extLst>
          </p:cNvPr>
          <p:cNvSpPr/>
          <p:nvPr/>
        </p:nvSpPr>
        <p:spPr>
          <a:xfrm>
            <a:off x="2285999" y="1133996"/>
            <a:ext cx="2274111" cy="50197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CYCLE OF SUCCESSFUL TIME MANAGEMENT</a:t>
            </a:r>
          </a:p>
        </p:txBody>
      </p:sp>
      <p:sp>
        <p:nvSpPr>
          <p:cNvPr id="12" name="Elipse 8">
            <a:extLst>
              <a:ext uri="{FF2B5EF4-FFF2-40B4-BE49-F238E27FC236}">
                <a16:creationId xmlns:a16="http://schemas.microsoft.com/office/drawing/2014/main" id="{2C2E907B-B896-4957-A89F-D0E8F5C6EEB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8">
            <a:extLst>
              <a:ext uri="{FF2B5EF4-FFF2-40B4-BE49-F238E27FC236}">
                <a16:creationId xmlns:a16="http://schemas.microsoft.com/office/drawing/2014/main" id="{FB49F2EE-3B99-4370-992B-F5602B4D8E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58325ED0-4788-4CCC-83F7-F8D6D6EB0B62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TOPICS &amp; ILO           WHY TO PLAN?           STEP 1: LIST &amp; PRIORITIZE           STEP 2: PLAN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051C77D-86D1-4D9E-AEDD-2B4256D5C058}"/>
              </a:ext>
            </a:extLst>
          </p:cNvPr>
          <p:cNvSpPr txBox="1"/>
          <p:nvPr/>
        </p:nvSpPr>
        <p:spPr>
          <a:xfrm>
            <a:off x="11891" y="1869608"/>
            <a:ext cx="2248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Prioritising</a:t>
            </a:r>
          </a:p>
        </p:txBody>
      </p:sp>
      <p:pic>
        <p:nvPicPr>
          <p:cNvPr id="7" name="Imagen 6" descr="Imagen que contiene tabla, alimentos, competencia de atletismo, flor&#10;&#10;Descripción generada automáticamente">
            <a:extLst>
              <a:ext uri="{FF2B5EF4-FFF2-40B4-BE49-F238E27FC236}">
                <a16:creationId xmlns:a16="http://schemas.microsoft.com/office/drawing/2014/main" id="{948C4889-7C61-4981-8297-B26E041792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617" y="3252633"/>
            <a:ext cx="2290123" cy="1288194"/>
          </a:xfrm>
          <a:prstGeom prst="rect">
            <a:avLst/>
          </a:prstGeom>
        </p:spPr>
      </p:pic>
      <p:pic>
        <p:nvPicPr>
          <p:cNvPr id="18" name="Imagen 17" descr="Imagen que contiene captura de pantalla&#10;&#10;Descripción generada automáticamente">
            <a:extLst>
              <a:ext uri="{FF2B5EF4-FFF2-40B4-BE49-F238E27FC236}">
                <a16:creationId xmlns:a16="http://schemas.microsoft.com/office/drawing/2014/main" id="{DE2F1F6E-FCF2-46F7-8CDE-5A18E79452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4199"/>
            <a:ext cx="2286001" cy="1714501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16D8898-879C-4E73-BF74-E72CAAE1CF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89" y="4453327"/>
            <a:ext cx="2274111" cy="1705583"/>
          </a:xfrm>
          <a:prstGeom prst="rect">
            <a:avLst/>
          </a:prstGeom>
        </p:spPr>
      </p:pic>
      <p:pic>
        <p:nvPicPr>
          <p:cNvPr id="22" name="Imagen 21" descr="Imagen que contiene texto&#10;&#10;Descripción generada automáticamente">
            <a:extLst>
              <a:ext uri="{FF2B5EF4-FFF2-40B4-BE49-F238E27FC236}">
                <a16:creationId xmlns:a16="http://schemas.microsoft.com/office/drawing/2014/main" id="{880759E0-BA48-4138-8ED6-8DECAD44A3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055" y="2984741"/>
            <a:ext cx="2286000" cy="22860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3EED5572-C7F0-4E9E-9A90-DD9ED33D6E98}"/>
              </a:ext>
            </a:extLst>
          </p:cNvPr>
          <p:cNvSpPr txBox="1"/>
          <p:nvPr/>
        </p:nvSpPr>
        <p:spPr>
          <a:xfrm>
            <a:off x="2306341" y="1876546"/>
            <a:ext cx="2248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Planning</a:t>
            </a:r>
            <a:endParaRPr lang="en-GB" sz="20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D0CB6C73-544F-4645-A250-CED47AC881DB}"/>
              </a:ext>
            </a:extLst>
          </p:cNvPr>
          <p:cNvSpPr txBox="1"/>
          <p:nvPr/>
        </p:nvSpPr>
        <p:spPr>
          <a:xfrm>
            <a:off x="4589292" y="1863197"/>
            <a:ext cx="2248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Execution</a:t>
            </a:r>
            <a:endParaRPr lang="en-GB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992871A-423F-4670-8F65-B5A41A617CD3}"/>
              </a:ext>
            </a:extLst>
          </p:cNvPr>
          <p:cNvSpPr txBox="1"/>
          <p:nvPr/>
        </p:nvSpPr>
        <p:spPr>
          <a:xfrm>
            <a:off x="6879616" y="1870135"/>
            <a:ext cx="2252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Evaluation</a:t>
            </a:r>
            <a:endParaRPr lang="en-GB" dirty="0"/>
          </a:p>
        </p:txBody>
      </p:sp>
      <p:sp>
        <p:nvSpPr>
          <p:cNvPr id="27" name="Rectángulo 19">
            <a:extLst>
              <a:ext uri="{FF2B5EF4-FFF2-40B4-BE49-F238E27FC236}">
                <a16:creationId xmlns:a16="http://schemas.microsoft.com/office/drawing/2014/main" id="{79A42FE4-0597-4B0E-B808-5C3BF42F2EFE}"/>
              </a:ext>
            </a:extLst>
          </p:cNvPr>
          <p:cNvSpPr/>
          <p:nvPr/>
        </p:nvSpPr>
        <p:spPr>
          <a:xfrm>
            <a:off x="-1" y="1029499"/>
            <a:ext cx="5616000" cy="110770"/>
          </a:xfrm>
          <a:prstGeom prst="rect">
            <a:avLst/>
          </a:prstGeom>
          <a:solidFill>
            <a:srgbClr val="C81B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4585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T Title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13770</TotalTime>
  <Words>2402</Words>
  <Application>Microsoft Office PowerPoint</Application>
  <PresentationFormat>Presentación en pantalla (4:3)</PresentationFormat>
  <Paragraphs>1608</Paragraphs>
  <Slides>15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Roboto Bk</vt:lpstr>
      <vt:lpstr>Tema de Office</vt:lpstr>
      <vt:lpstr>UT Title slide Black</vt:lpstr>
      <vt:lpstr>Worksheet</vt:lpstr>
      <vt:lpstr>Module ii – academic skills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Yeray del Cristo</dc:creator>
  <cp:lastModifiedBy>Barrios Fleitas, Y.d.C. (EWI)</cp:lastModifiedBy>
  <cp:revision>337</cp:revision>
  <dcterms:created xsi:type="dcterms:W3CDTF">2016-07-13T18:27:27Z</dcterms:created>
  <dcterms:modified xsi:type="dcterms:W3CDTF">2019-11-26T23:28:16Z</dcterms:modified>
</cp:coreProperties>
</file>