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2" r:id="rId2"/>
  </p:sldMasterIdLst>
  <p:notesMasterIdLst>
    <p:notesMasterId r:id="rId19"/>
  </p:notesMasterIdLst>
  <p:sldIdLst>
    <p:sldId id="321" r:id="rId3"/>
    <p:sldId id="322" r:id="rId4"/>
    <p:sldId id="323" r:id="rId5"/>
    <p:sldId id="330" r:id="rId6"/>
    <p:sldId id="344" r:id="rId7"/>
    <p:sldId id="345" r:id="rId8"/>
    <p:sldId id="346" r:id="rId9"/>
    <p:sldId id="347" r:id="rId10"/>
    <p:sldId id="348" r:id="rId11"/>
    <p:sldId id="350" r:id="rId12"/>
    <p:sldId id="349" r:id="rId13"/>
    <p:sldId id="352" r:id="rId14"/>
    <p:sldId id="351" r:id="rId15"/>
    <p:sldId id="353" r:id="rId16"/>
    <p:sldId id="301" r:id="rId17"/>
    <p:sldId id="308" r:id="rId18"/>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92526"/>
    <a:srgbClr val="FCDCE2"/>
    <a:srgbClr val="ACE2D1"/>
    <a:srgbClr val="F7BC01"/>
    <a:srgbClr val="F28A86"/>
    <a:srgbClr val="43B5DD"/>
    <a:srgbClr val="606E74"/>
    <a:srgbClr val="F5F3F5"/>
    <a:srgbClr val="E5E5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Estilo claro 1 - Acento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E9639D4-E3E2-4D34-9284-5A2195B3D0D7}" styleName="Estilo claro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49" autoAdjust="0"/>
    <p:restoredTop sz="96357" autoAdjust="0"/>
  </p:normalViewPr>
  <p:slideViewPr>
    <p:cSldViewPr snapToGrid="0">
      <p:cViewPr varScale="1">
        <p:scale>
          <a:sx n="110" d="100"/>
          <a:sy n="110" d="100"/>
        </p:scale>
        <p:origin x="1398" y="11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image" Target="../media/image25.jpg"/></Relationships>
</file>

<file path=ppt/diagrams/_rels/data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image" Target="../media/image28.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image" Target="../media/image25.jpg"/></Relationships>
</file>

<file path=ppt/diagrams/_rels/drawing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image" Target="../media/image28.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EB4E5F-22C6-4506-B872-18128D9BEBD6}" type="doc">
      <dgm:prSet loTypeId="urn:microsoft.com/office/officeart/2005/8/layout/vList3" loCatId="list" qsTypeId="urn:microsoft.com/office/officeart/2005/8/quickstyle/simple1" qsCatId="simple" csTypeId="urn:microsoft.com/office/officeart/2005/8/colors/accent0_3" csCatId="mainScheme" phldr="1"/>
      <dgm:spPr/>
    </dgm:pt>
    <dgm:pt modelId="{596B73D9-C647-4FD9-ABF1-ABE9DCFC5B40}">
      <dgm:prSet phldrT="[Texto]"/>
      <dgm:spPr/>
      <dgm:t>
        <a:bodyPr/>
        <a:lstStyle/>
        <a:p>
          <a:r>
            <a:rPr lang="es-ES" dirty="0"/>
            <a:t>Big </a:t>
          </a:r>
          <a:r>
            <a:rPr lang="es-ES" dirty="0" err="1"/>
            <a:t>assignments</a:t>
          </a:r>
          <a:endParaRPr lang="es-ES" dirty="0"/>
        </a:p>
      </dgm:t>
    </dgm:pt>
    <dgm:pt modelId="{0BDAAF91-F07B-485A-B117-037E7753203F}" type="parTrans" cxnId="{6D6D7C16-6068-4B59-86A8-DBCE6CD2F1C5}">
      <dgm:prSet/>
      <dgm:spPr/>
      <dgm:t>
        <a:bodyPr/>
        <a:lstStyle/>
        <a:p>
          <a:endParaRPr lang="es-ES"/>
        </a:p>
      </dgm:t>
    </dgm:pt>
    <dgm:pt modelId="{61BBC334-CE00-4D71-B271-0FCF460FA9DA}" type="sibTrans" cxnId="{6D6D7C16-6068-4B59-86A8-DBCE6CD2F1C5}">
      <dgm:prSet/>
      <dgm:spPr/>
      <dgm:t>
        <a:bodyPr/>
        <a:lstStyle/>
        <a:p>
          <a:endParaRPr lang="es-ES"/>
        </a:p>
      </dgm:t>
    </dgm:pt>
    <dgm:pt modelId="{C2DD043D-FF7F-4A5A-A928-4EA288A827EA}">
      <dgm:prSet phldrT="[Texto]"/>
      <dgm:spPr/>
      <dgm:t>
        <a:bodyPr/>
        <a:lstStyle/>
        <a:p>
          <a:r>
            <a:rPr lang="es-ES" dirty="0" err="1"/>
            <a:t>Uninteresting</a:t>
          </a:r>
          <a:r>
            <a:rPr lang="es-ES" dirty="0"/>
            <a:t> </a:t>
          </a:r>
          <a:r>
            <a:rPr lang="es-ES" dirty="0" err="1"/>
            <a:t>subjects</a:t>
          </a:r>
          <a:endParaRPr lang="es-ES" dirty="0"/>
        </a:p>
      </dgm:t>
    </dgm:pt>
    <dgm:pt modelId="{B83B2E41-33A9-4B01-BEF7-47162E6CDB50}" type="parTrans" cxnId="{4952E615-B614-417F-97BE-7A9700CD0A45}">
      <dgm:prSet/>
      <dgm:spPr/>
      <dgm:t>
        <a:bodyPr/>
        <a:lstStyle/>
        <a:p>
          <a:endParaRPr lang="es-ES"/>
        </a:p>
      </dgm:t>
    </dgm:pt>
    <dgm:pt modelId="{57536B29-4BB3-4D63-A12B-9A618FAA4BEE}" type="sibTrans" cxnId="{4952E615-B614-417F-97BE-7A9700CD0A45}">
      <dgm:prSet/>
      <dgm:spPr/>
      <dgm:t>
        <a:bodyPr/>
        <a:lstStyle/>
        <a:p>
          <a:endParaRPr lang="es-ES"/>
        </a:p>
      </dgm:t>
    </dgm:pt>
    <dgm:pt modelId="{0219AC1B-A05C-445E-BF16-B80F96185D59}">
      <dgm:prSet phldrT="[Texto]"/>
      <dgm:spPr/>
      <dgm:t>
        <a:bodyPr/>
        <a:lstStyle/>
        <a:p>
          <a:r>
            <a:rPr lang="es-ES" dirty="0" err="1"/>
            <a:t>Studying</a:t>
          </a:r>
          <a:r>
            <a:rPr lang="es-ES" dirty="0"/>
            <a:t> </a:t>
          </a:r>
          <a:r>
            <a:rPr lang="es-ES" dirty="0" err="1"/>
            <a:t>for</a:t>
          </a:r>
          <a:r>
            <a:rPr lang="es-ES" dirty="0"/>
            <a:t> </a:t>
          </a:r>
          <a:r>
            <a:rPr lang="es-ES" dirty="0" err="1"/>
            <a:t>resit</a:t>
          </a:r>
          <a:r>
            <a:rPr lang="es-ES" dirty="0"/>
            <a:t> </a:t>
          </a:r>
          <a:r>
            <a:rPr lang="es-ES" dirty="0" err="1"/>
            <a:t>exams</a:t>
          </a:r>
          <a:endParaRPr lang="es-ES" dirty="0"/>
        </a:p>
      </dgm:t>
    </dgm:pt>
    <dgm:pt modelId="{BBBEF295-8F75-4DDF-9F7B-7565C36819F9}" type="parTrans" cxnId="{C15195BB-FBD6-48CB-BF5C-690FD4CF1AE4}">
      <dgm:prSet/>
      <dgm:spPr/>
      <dgm:t>
        <a:bodyPr/>
        <a:lstStyle/>
        <a:p>
          <a:endParaRPr lang="es-ES"/>
        </a:p>
      </dgm:t>
    </dgm:pt>
    <dgm:pt modelId="{4D5E6A45-886B-4061-92B6-3ED9470ACAED}" type="sibTrans" cxnId="{C15195BB-FBD6-48CB-BF5C-690FD4CF1AE4}">
      <dgm:prSet/>
      <dgm:spPr/>
      <dgm:t>
        <a:bodyPr/>
        <a:lstStyle/>
        <a:p>
          <a:endParaRPr lang="es-ES"/>
        </a:p>
      </dgm:t>
    </dgm:pt>
    <dgm:pt modelId="{9A7BA8E7-B010-43AB-B1BC-C9BECE50EABC}" type="pres">
      <dgm:prSet presAssocID="{2BEB4E5F-22C6-4506-B872-18128D9BEBD6}" presName="linearFlow" presStyleCnt="0">
        <dgm:presLayoutVars>
          <dgm:dir/>
          <dgm:resizeHandles val="exact"/>
        </dgm:presLayoutVars>
      </dgm:prSet>
      <dgm:spPr/>
    </dgm:pt>
    <dgm:pt modelId="{74AD484F-99CD-403E-A3E3-B19C49B7C3D5}" type="pres">
      <dgm:prSet presAssocID="{596B73D9-C647-4FD9-ABF1-ABE9DCFC5B40}" presName="composite" presStyleCnt="0"/>
      <dgm:spPr/>
    </dgm:pt>
    <dgm:pt modelId="{6DE7E909-D4B8-44B1-8020-54F7DB35C0A4}" type="pres">
      <dgm:prSet presAssocID="{596B73D9-C647-4FD9-ABF1-ABE9DCFC5B40}" presName="imgShp" presStyleLbl="fgImgPlace1" presStyleIdx="0" presStyleCnt="3"/>
      <dgm:spPr>
        <a:blipFill>
          <a:blip xmlns:r="http://schemas.openxmlformats.org/officeDocument/2006/relationships" r:embed="rId1"/>
          <a:srcRect/>
          <a:stretch>
            <a:fillRect t="-8000" b="-8000"/>
          </a:stretch>
        </a:blipFill>
      </dgm:spPr>
    </dgm:pt>
    <dgm:pt modelId="{35EE5631-3966-472C-9BEB-2C709A72F94F}" type="pres">
      <dgm:prSet presAssocID="{596B73D9-C647-4FD9-ABF1-ABE9DCFC5B40}" presName="txShp" presStyleLbl="node1" presStyleIdx="0" presStyleCnt="3">
        <dgm:presLayoutVars>
          <dgm:bulletEnabled val="1"/>
        </dgm:presLayoutVars>
      </dgm:prSet>
      <dgm:spPr/>
    </dgm:pt>
    <dgm:pt modelId="{BA56FC77-8C92-43CD-9222-A8B7AFAA7A57}" type="pres">
      <dgm:prSet presAssocID="{61BBC334-CE00-4D71-B271-0FCF460FA9DA}" presName="spacing" presStyleCnt="0"/>
      <dgm:spPr/>
    </dgm:pt>
    <dgm:pt modelId="{0CE293CC-9F3E-48EE-A714-7E51543CBFBD}" type="pres">
      <dgm:prSet presAssocID="{C2DD043D-FF7F-4A5A-A928-4EA288A827EA}" presName="composite" presStyleCnt="0"/>
      <dgm:spPr/>
    </dgm:pt>
    <dgm:pt modelId="{30A4BE3C-A6A5-42BC-8162-94D9E8421ED3}" type="pres">
      <dgm:prSet presAssocID="{C2DD043D-FF7F-4A5A-A928-4EA288A827EA}" presName="imgShp" presStyleLbl="fgImgPlace1" presStyleIdx="1" presStyleCnt="3"/>
      <dgm:spPr>
        <a:blipFill>
          <a:blip xmlns:r="http://schemas.openxmlformats.org/officeDocument/2006/relationships" r:embed="rId2"/>
          <a:srcRect/>
          <a:stretch>
            <a:fillRect l="-39000" r="-39000"/>
          </a:stretch>
        </a:blipFill>
      </dgm:spPr>
    </dgm:pt>
    <dgm:pt modelId="{661A4A2C-9854-4FD1-A694-77A01045C468}" type="pres">
      <dgm:prSet presAssocID="{C2DD043D-FF7F-4A5A-A928-4EA288A827EA}" presName="txShp" presStyleLbl="node1" presStyleIdx="1" presStyleCnt="3">
        <dgm:presLayoutVars>
          <dgm:bulletEnabled val="1"/>
        </dgm:presLayoutVars>
      </dgm:prSet>
      <dgm:spPr/>
    </dgm:pt>
    <dgm:pt modelId="{DBA95718-F629-425D-A5BC-0DC6362B519C}" type="pres">
      <dgm:prSet presAssocID="{57536B29-4BB3-4D63-A12B-9A618FAA4BEE}" presName="spacing" presStyleCnt="0"/>
      <dgm:spPr/>
    </dgm:pt>
    <dgm:pt modelId="{F36F56DD-274B-4586-9CA3-28045523EAEF}" type="pres">
      <dgm:prSet presAssocID="{0219AC1B-A05C-445E-BF16-B80F96185D59}" presName="composite" presStyleCnt="0"/>
      <dgm:spPr/>
    </dgm:pt>
    <dgm:pt modelId="{4E8D6814-87A8-46A3-BCDC-46E4DEC093E5}" type="pres">
      <dgm:prSet presAssocID="{0219AC1B-A05C-445E-BF16-B80F96185D59}" presName="imgShp" presStyleLbl="fgImgPlace1" presStyleIdx="2" presStyleCnt="3" custAng="0"/>
      <dgm:spPr>
        <a:blipFill dpi="0" rotWithShape="1">
          <a:blip xmlns:r="http://schemas.openxmlformats.org/officeDocument/2006/relationships" r:embed="rId3"/>
          <a:srcRect/>
          <a:stretch>
            <a:fillRect l="-79486" t="1614" r="1486" b="-1614"/>
          </a:stretch>
        </a:blipFill>
      </dgm:spPr>
    </dgm:pt>
    <dgm:pt modelId="{FE0E0C1D-E367-42FB-B49C-EDC809687968}" type="pres">
      <dgm:prSet presAssocID="{0219AC1B-A05C-445E-BF16-B80F96185D59}" presName="txShp" presStyleLbl="node1" presStyleIdx="2" presStyleCnt="3">
        <dgm:presLayoutVars>
          <dgm:bulletEnabled val="1"/>
        </dgm:presLayoutVars>
      </dgm:prSet>
      <dgm:spPr/>
    </dgm:pt>
  </dgm:ptLst>
  <dgm:cxnLst>
    <dgm:cxn modelId="{4952E615-B614-417F-97BE-7A9700CD0A45}" srcId="{2BEB4E5F-22C6-4506-B872-18128D9BEBD6}" destId="{C2DD043D-FF7F-4A5A-A928-4EA288A827EA}" srcOrd="1" destOrd="0" parTransId="{B83B2E41-33A9-4B01-BEF7-47162E6CDB50}" sibTransId="{57536B29-4BB3-4D63-A12B-9A618FAA4BEE}"/>
    <dgm:cxn modelId="{6D6D7C16-6068-4B59-86A8-DBCE6CD2F1C5}" srcId="{2BEB4E5F-22C6-4506-B872-18128D9BEBD6}" destId="{596B73D9-C647-4FD9-ABF1-ABE9DCFC5B40}" srcOrd="0" destOrd="0" parTransId="{0BDAAF91-F07B-485A-B117-037E7753203F}" sibTransId="{61BBC334-CE00-4D71-B271-0FCF460FA9DA}"/>
    <dgm:cxn modelId="{3356CB90-9C03-4AF0-A976-99660F3A5947}" type="presOf" srcId="{596B73D9-C647-4FD9-ABF1-ABE9DCFC5B40}" destId="{35EE5631-3966-472C-9BEB-2C709A72F94F}" srcOrd="0" destOrd="0" presId="urn:microsoft.com/office/officeart/2005/8/layout/vList3"/>
    <dgm:cxn modelId="{916EF1B0-5A84-454A-A545-86C5B794EDA5}" type="presOf" srcId="{0219AC1B-A05C-445E-BF16-B80F96185D59}" destId="{FE0E0C1D-E367-42FB-B49C-EDC809687968}" srcOrd="0" destOrd="0" presId="urn:microsoft.com/office/officeart/2005/8/layout/vList3"/>
    <dgm:cxn modelId="{C15195BB-FBD6-48CB-BF5C-690FD4CF1AE4}" srcId="{2BEB4E5F-22C6-4506-B872-18128D9BEBD6}" destId="{0219AC1B-A05C-445E-BF16-B80F96185D59}" srcOrd="2" destOrd="0" parTransId="{BBBEF295-8F75-4DDF-9F7B-7565C36819F9}" sibTransId="{4D5E6A45-886B-4061-92B6-3ED9470ACAED}"/>
    <dgm:cxn modelId="{8494E5DE-2C93-47F3-A03D-91FB239C8B98}" type="presOf" srcId="{C2DD043D-FF7F-4A5A-A928-4EA288A827EA}" destId="{661A4A2C-9854-4FD1-A694-77A01045C468}" srcOrd="0" destOrd="0" presId="urn:microsoft.com/office/officeart/2005/8/layout/vList3"/>
    <dgm:cxn modelId="{3EEF59FF-6FCD-46C4-97A7-6737F2867D22}" type="presOf" srcId="{2BEB4E5F-22C6-4506-B872-18128D9BEBD6}" destId="{9A7BA8E7-B010-43AB-B1BC-C9BECE50EABC}" srcOrd="0" destOrd="0" presId="urn:microsoft.com/office/officeart/2005/8/layout/vList3"/>
    <dgm:cxn modelId="{BCD1007C-558A-423D-A45A-93EEC46B1340}" type="presParOf" srcId="{9A7BA8E7-B010-43AB-B1BC-C9BECE50EABC}" destId="{74AD484F-99CD-403E-A3E3-B19C49B7C3D5}" srcOrd="0" destOrd="0" presId="urn:microsoft.com/office/officeart/2005/8/layout/vList3"/>
    <dgm:cxn modelId="{02EAF2D5-15CD-4317-9C3E-DA93019D9E45}" type="presParOf" srcId="{74AD484F-99CD-403E-A3E3-B19C49B7C3D5}" destId="{6DE7E909-D4B8-44B1-8020-54F7DB35C0A4}" srcOrd="0" destOrd="0" presId="urn:microsoft.com/office/officeart/2005/8/layout/vList3"/>
    <dgm:cxn modelId="{917E8AE5-332E-4B47-A90C-49FC233BC2BE}" type="presParOf" srcId="{74AD484F-99CD-403E-A3E3-B19C49B7C3D5}" destId="{35EE5631-3966-472C-9BEB-2C709A72F94F}" srcOrd="1" destOrd="0" presId="urn:microsoft.com/office/officeart/2005/8/layout/vList3"/>
    <dgm:cxn modelId="{2D0A85C7-C091-48F4-968D-7985A11CA39B}" type="presParOf" srcId="{9A7BA8E7-B010-43AB-B1BC-C9BECE50EABC}" destId="{BA56FC77-8C92-43CD-9222-A8B7AFAA7A57}" srcOrd="1" destOrd="0" presId="urn:microsoft.com/office/officeart/2005/8/layout/vList3"/>
    <dgm:cxn modelId="{818D2921-1D5C-4CFB-B9C8-18CD132DC05F}" type="presParOf" srcId="{9A7BA8E7-B010-43AB-B1BC-C9BECE50EABC}" destId="{0CE293CC-9F3E-48EE-A714-7E51543CBFBD}" srcOrd="2" destOrd="0" presId="urn:microsoft.com/office/officeart/2005/8/layout/vList3"/>
    <dgm:cxn modelId="{94BB5FA4-24C8-4958-BB75-279AB3325D95}" type="presParOf" srcId="{0CE293CC-9F3E-48EE-A714-7E51543CBFBD}" destId="{30A4BE3C-A6A5-42BC-8162-94D9E8421ED3}" srcOrd="0" destOrd="0" presId="urn:microsoft.com/office/officeart/2005/8/layout/vList3"/>
    <dgm:cxn modelId="{7DD2A913-F3BA-4F71-ABF2-F5C7AEFE62CD}" type="presParOf" srcId="{0CE293CC-9F3E-48EE-A714-7E51543CBFBD}" destId="{661A4A2C-9854-4FD1-A694-77A01045C468}" srcOrd="1" destOrd="0" presId="urn:microsoft.com/office/officeart/2005/8/layout/vList3"/>
    <dgm:cxn modelId="{008D24A0-F246-436E-9485-4A904828744B}" type="presParOf" srcId="{9A7BA8E7-B010-43AB-B1BC-C9BECE50EABC}" destId="{DBA95718-F629-425D-A5BC-0DC6362B519C}" srcOrd="3" destOrd="0" presId="urn:microsoft.com/office/officeart/2005/8/layout/vList3"/>
    <dgm:cxn modelId="{A31ECEEB-A4CB-4D99-B4B9-B1F7D30943FE}" type="presParOf" srcId="{9A7BA8E7-B010-43AB-B1BC-C9BECE50EABC}" destId="{F36F56DD-274B-4586-9CA3-28045523EAEF}" srcOrd="4" destOrd="0" presId="urn:microsoft.com/office/officeart/2005/8/layout/vList3"/>
    <dgm:cxn modelId="{75C1B0AA-30E9-4A12-BE5D-3FDD9408F881}" type="presParOf" srcId="{F36F56DD-274B-4586-9CA3-28045523EAEF}" destId="{4E8D6814-87A8-46A3-BCDC-46E4DEC093E5}" srcOrd="0" destOrd="0" presId="urn:microsoft.com/office/officeart/2005/8/layout/vList3"/>
    <dgm:cxn modelId="{D4B9EB61-6C8A-4508-8541-C9A09E407CE1}" type="presParOf" srcId="{F36F56DD-274B-4586-9CA3-28045523EAEF}" destId="{FE0E0C1D-E367-42FB-B49C-EDC809687968}"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EB4E5F-22C6-4506-B872-18128D9BEBD6}" type="doc">
      <dgm:prSet loTypeId="urn:microsoft.com/office/officeart/2005/8/layout/vList3" loCatId="list" qsTypeId="urn:microsoft.com/office/officeart/2005/8/quickstyle/simple1" qsCatId="simple" csTypeId="urn:microsoft.com/office/officeart/2005/8/colors/accent0_3" csCatId="mainScheme" phldr="1"/>
      <dgm:spPr/>
    </dgm:pt>
    <dgm:pt modelId="{596B73D9-C647-4FD9-ABF1-ABE9DCFC5B40}">
      <dgm:prSet phldrT="[Texto]"/>
      <dgm:spPr/>
      <dgm:t>
        <a:bodyPr/>
        <a:lstStyle/>
        <a:p>
          <a:r>
            <a:rPr lang="es-ES" dirty="0" err="1"/>
            <a:t>Health</a:t>
          </a:r>
          <a:r>
            <a:rPr lang="es-ES" dirty="0"/>
            <a:t> (sleeping, </a:t>
          </a:r>
          <a:r>
            <a:rPr lang="es-ES" dirty="0" err="1"/>
            <a:t>exercising</a:t>
          </a:r>
          <a:r>
            <a:rPr lang="es-ES" dirty="0"/>
            <a:t>)</a:t>
          </a:r>
        </a:p>
      </dgm:t>
    </dgm:pt>
    <dgm:pt modelId="{0BDAAF91-F07B-485A-B117-037E7753203F}" type="parTrans" cxnId="{6D6D7C16-6068-4B59-86A8-DBCE6CD2F1C5}">
      <dgm:prSet/>
      <dgm:spPr/>
      <dgm:t>
        <a:bodyPr/>
        <a:lstStyle/>
        <a:p>
          <a:endParaRPr lang="es-ES"/>
        </a:p>
      </dgm:t>
    </dgm:pt>
    <dgm:pt modelId="{61BBC334-CE00-4D71-B271-0FCF460FA9DA}" type="sibTrans" cxnId="{6D6D7C16-6068-4B59-86A8-DBCE6CD2F1C5}">
      <dgm:prSet/>
      <dgm:spPr/>
      <dgm:t>
        <a:bodyPr/>
        <a:lstStyle/>
        <a:p>
          <a:endParaRPr lang="es-ES"/>
        </a:p>
      </dgm:t>
    </dgm:pt>
    <dgm:pt modelId="{C2DD043D-FF7F-4A5A-A928-4EA288A827EA}">
      <dgm:prSet phldrT="[Texto]"/>
      <dgm:spPr/>
      <dgm:t>
        <a:bodyPr/>
        <a:lstStyle/>
        <a:p>
          <a:r>
            <a:rPr lang="es-ES" dirty="0" err="1"/>
            <a:t>Cleaning</a:t>
          </a:r>
          <a:endParaRPr lang="es-ES" dirty="0"/>
        </a:p>
      </dgm:t>
    </dgm:pt>
    <dgm:pt modelId="{B83B2E41-33A9-4B01-BEF7-47162E6CDB50}" type="parTrans" cxnId="{4952E615-B614-417F-97BE-7A9700CD0A45}">
      <dgm:prSet/>
      <dgm:spPr/>
      <dgm:t>
        <a:bodyPr/>
        <a:lstStyle/>
        <a:p>
          <a:endParaRPr lang="es-ES"/>
        </a:p>
      </dgm:t>
    </dgm:pt>
    <dgm:pt modelId="{57536B29-4BB3-4D63-A12B-9A618FAA4BEE}" type="sibTrans" cxnId="{4952E615-B614-417F-97BE-7A9700CD0A45}">
      <dgm:prSet/>
      <dgm:spPr/>
      <dgm:t>
        <a:bodyPr/>
        <a:lstStyle/>
        <a:p>
          <a:endParaRPr lang="es-ES"/>
        </a:p>
      </dgm:t>
    </dgm:pt>
    <dgm:pt modelId="{0219AC1B-A05C-445E-BF16-B80F96185D59}">
      <dgm:prSet phldrT="[Texto]"/>
      <dgm:spPr/>
      <dgm:t>
        <a:bodyPr/>
        <a:lstStyle/>
        <a:p>
          <a:r>
            <a:rPr lang="es-ES" dirty="0" err="1"/>
            <a:t>Maintaining</a:t>
          </a:r>
          <a:r>
            <a:rPr lang="es-ES" dirty="0"/>
            <a:t> </a:t>
          </a:r>
          <a:r>
            <a:rPr lang="es-ES" dirty="0" err="1"/>
            <a:t>relationships</a:t>
          </a:r>
          <a:endParaRPr lang="es-ES" dirty="0"/>
        </a:p>
      </dgm:t>
    </dgm:pt>
    <dgm:pt modelId="{BBBEF295-8F75-4DDF-9F7B-7565C36819F9}" type="parTrans" cxnId="{C15195BB-FBD6-48CB-BF5C-690FD4CF1AE4}">
      <dgm:prSet/>
      <dgm:spPr/>
      <dgm:t>
        <a:bodyPr/>
        <a:lstStyle/>
        <a:p>
          <a:endParaRPr lang="es-ES"/>
        </a:p>
      </dgm:t>
    </dgm:pt>
    <dgm:pt modelId="{4D5E6A45-886B-4061-92B6-3ED9470ACAED}" type="sibTrans" cxnId="{C15195BB-FBD6-48CB-BF5C-690FD4CF1AE4}">
      <dgm:prSet/>
      <dgm:spPr/>
      <dgm:t>
        <a:bodyPr/>
        <a:lstStyle/>
        <a:p>
          <a:endParaRPr lang="es-ES"/>
        </a:p>
      </dgm:t>
    </dgm:pt>
    <dgm:pt modelId="{9A7BA8E7-B010-43AB-B1BC-C9BECE50EABC}" type="pres">
      <dgm:prSet presAssocID="{2BEB4E5F-22C6-4506-B872-18128D9BEBD6}" presName="linearFlow" presStyleCnt="0">
        <dgm:presLayoutVars>
          <dgm:dir/>
          <dgm:resizeHandles val="exact"/>
        </dgm:presLayoutVars>
      </dgm:prSet>
      <dgm:spPr/>
    </dgm:pt>
    <dgm:pt modelId="{74AD484F-99CD-403E-A3E3-B19C49B7C3D5}" type="pres">
      <dgm:prSet presAssocID="{596B73D9-C647-4FD9-ABF1-ABE9DCFC5B40}" presName="composite" presStyleCnt="0"/>
      <dgm:spPr/>
    </dgm:pt>
    <dgm:pt modelId="{6DE7E909-D4B8-44B1-8020-54F7DB35C0A4}" type="pres">
      <dgm:prSet presAssocID="{596B73D9-C647-4FD9-ABF1-ABE9DCFC5B40}" presName="imgShp"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7000" r="-37000"/>
          </a:stretch>
        </a:blipFill>
      </dgm:spPr>
    </dgm:pt>
    <dgm:pt modelId="{35EE5631-3966-472C-9BEB-2C709A72F94F}" type="pres">
      <dgm:prSet presAssocID="{596B73D9-C647-4FD9-ABF1-ABE9DCFC5B40}" presName="txShp" presStyleLbl="node1" presStyleIdx="0" presStyleCnt="3">
        <dgm:presLayoutVars>
          <dgm:bulletEnabled val="1"/>
        </dgm:presLayoutVars>
      </dgm:prSet>
      <dgm:spPr/>
    </dgm:pt>
    <dgm:pt modelId="{BA56FC77-8C92-43CD-9222-A8B7AFAA7A57}" type="pres">
      <dgm:prSet presAssocID="{61BBC334-CE00-4D71-B271-0FCF460FA9DA}" presName="spacing" presStyleCnt="0"/>
      <dgm:spPr/>
    </dgm:pt>
    <dgm:pt modelId="{0CE293CC-9F3E-48EE-A714-7E51543CBFBD}" type="pres">
      <dgm:prSet presAssocID="{C2DD043D-FF7F-4A5A-A928-4EA288A827EA}" presName="composite" presStyleCnt="0"/>
      <dgm:spPr/>
    </dgm:pt>
    <dgm:pt modelId="{30A4BE3C-A6A5-42BC-8162-94D9E8421ED3}" type="pres">
      <dgm:prSet presAssocID="{C2DD043D-FF7F-4A5A-A928-4EA288A827EA}" presName="imgShp" presStyleLbl="fgImgPlace1" presStyleIdx="1" presStyleCnt="3"/>
      <dgm:spPr>
        <a:blipFill>
          <a:blip xmlns:r="http://schemas.openxmlformats.org/officeDocument/2006/relationships" r:embed="rId2"/>
          <a:srcRect/>
          <a:stretch>
            <a:fillRect l="-25000" r="-25000"/>
          </a:stretch>
        </a:blipFill>
      </dgm:spPr>
    </dgm:pt>
    <dgm:pt modelId="{661A4A2C-9854-4FD1-A694-77A01045C468}" type="pres">
      <dgm:prSet presAssocID="{C2DD043D-FF7F-4A5A-A928-4EA288A827EA}" presName="txShp" presStyleLbl="node1" presStyleIdx="1" presStyleCnt="3">
        <dgm:presLayoutVars>
          <dgm:bulletEnabled val="1"/>
        </dgm:presLayoutVars>
      </dgm:prSet>
      <dgm:spPr/>
    </dgm:pt>
    <dgm:pt modelId="{DBA95718-F629-425D-A5BC-0DC6362B519C}" type="pres">
      <dgm:prSet presAssocID="{57536B29-4BB3-4D63-A12B-9A618FAA4BEE}" presName="spacing" presStyleCnt="0"/>
      <dgm:spPr/>
    </dgm:pt>
    <dgm:pt modelId="{F36F56DD-274B-4586-9CA3-28045523EAEF}" type="pres">
      <dgm:prSet presAssocID="{0219AC1B-A05C-445E-BF16-B80F96185D59}" presName="composite" presStyleCnt="0"/>
      <dgm:spPr/>
    </dgm:pt>
    <dgm:pt modelId="{4E8D6814-87A8-46A3-BCDC-46E4DEC093E5}" type="pres">
      <dgm:prSet presAssocID="{0219AC1B-A05C-445E-BF16-B80F96185D59}" presName="imgShp" presStyleLbl="fgImgPlace1" presStyleIdx="2" presStyleCnt="3" custAng="0"/>
      <dgm:spPr>
        <a:blipFill>
          <a:blip xmlns:r="http://schemas.openxmlformats.org/officeDocument/2006/relationships" r:embed="rId3">
            <a:extLst>
              <a:ext uri="{28A0092B-C50C-407E-A947-70E740481C1C}">
                <a14:useLocalDpi xmlns:a14="http://schemas.microsoft.com/office/drawing/2010/main" val="0"/>
              </a:ext>
            </a:extLst>
          </a:blip>
          <a:srcRect/>
          <a:stretch>
            <a:fillRect l="-24000" r="-24000"/>
          </a:stretch>
        </a:blipFill>
      </dgm:spPr>
    </dgm:pt>
    <dgm:pt modelId="{FE0E0C1D-E367-42FB-B49C-EDC809687968}" type="pres">
      <dgm:prSet presAssocID="{0219AC1B-A05C-445E-BF16-B80F96185D59}" presName="txShp" presStyleLbl="node1" presStyleIdx="2" presStyleCnt="3">
        <dgm:presLayoutVars>
          <dgm:bulletEnabled val="1"/>
        </dgm:presLayoutVars>
      </dgm:prSet>
      <dgm:spPr/>
    </dgm:pt>
  </dgm:ptLst>
  <dgm:cxnLst>
    <dgm:cxn modelId="{4952E615-B614-417F-97BE-7A9700CD0A45}" srcId="{2BEB4E5F-22C6-4506-B872-18128D9BEBD6}" destId="{C2DD043D-FF7F-4A5A-A928-4EA288A827EA}" srcOrd="1" destOrd="0" parTransId="{B83B2E41-33A9-4B01-BEF7-47162E6CDB50}" sibTransId="{57536B29-4BB3-4D63-A12B-9A618FAA4BEE}"/>
    <dgm:cxn modelId="{6D6D7C16-6068-4B59-86A8-DBCE6CD2F1C5}" srcId="{2BEB4E5F-22C6-4506-B872-18128D9BEBD6}" destId="{596B73D9-C647-4FD9-ABF1-ABE9DCFC5B40}" srcOrd="0" destOrd="0" parTransId="{0BDAAF91-F07B-485A-B117-037E7753203F}" sibTransId="{61BBC334-CE00-4D71-B271-0FCF460FA9DA}"/>
    <dgm:cxn modelId="{3356CB90-9C03-4AF0-A976-99660F3A5947}" type="presOf" srcId="{596B73D9-C647-4FD9-ABF1-ABE9DCFC5B40}" destId="{35EE5631-3966-472C-9BEB-2C709A72F94F}" srcOrd="0" destOrd="0" presId="urn:microsoft.com/office/officeart/2005/8/layout/vList3"/>
    <dgm:cxn modelId="{916EF1B0-5A84-454A-A545-86C5B794EDA5}" type="presOf" srcId="{0219AC1B-A05C-445E-BF16-B80F96185D59}" destId="{FE0E0C1D-E367-42FB-B49C-EDC809687968}" srcOrd="0" destOrd="0" presId="urn:microsoft.com/office/officeart/2005/8/layout/vList3"/>
    <dgm:cxn modelId="{C15195BB-FBD6-48CB-BF5C-690FD4CF1AE4}" srcId="{2BEB4E5F-22C6-4506-B872-18128D9BEBD6}" destId="{0219AC1B-A05C-445E-BF16-B80F96185D59}" srcOrd="2" destOrd="0" parTransId="{BBBEF295-8F75-4DDF-9F7B-7565C36819F9}" sibTransId="{4D5E6A45-886B-4061-92B6-3ED9470ACAED}"/>
    <dgm:cxn modelId="{8494E5DE-2C93-47F3-A03D-91FB239C8B98}" type="presOf" srcId="{C2DD043D-FF7F-4A5A-A928-4EA288A827EA}" destId="{661A4A2C-9854-4FD1-A694-77A01045C468}" srcOrd="0" destOrd="0" presId="urn:microsoft.com/office/officeart/2005/8/layout/vList3"/>
    <dgm:cxn modelId="{3EEF59FF-6FCD-46C4-97A7-6737F2867D22}" type="presOf" srcId="{2BEB4E5F-22C6-4506-B872-18128D9BEBD6}" destId="{9A7BA8E7-B010-43AB-B1BC-C9BECE50EABC}" srcOrd="0" destOrd="0" presId="urn:microsoft.com/office/officeart/2005/8/layout/vList3"/>
    <dgm:cxn modelId="{BCD1007C-558A-423D-A45A-93EEC46B1340}" type="presParOf" srcId="{9A7BA8E7-B010-43AB-B1BC-C9BECE50EABC}" destId="{74AD484F-99CD-403E-A3E3-B19C49B7C3D5}" srcOrd="0" destOrd="0" presId="urn:microsoft.com/office/officeart/2005/8/layout/vList3"/>
    <dgm:cxn modelId="{02EAF2D5-15CD-4317-9C3E-DA93019D9E45}" type="presParOf" srcId="{74AD484F-99CD-403E-A3E3-B19C49B7C3D5}" destId="{6DE7E909-D4B8-44B1-8020-54F7DB35C0A4}" srcOrd="0" destOrd="0" presId="urn:microsoft.com/office/officeart/2005/8/layout/vList3"/>
    <dgm:cxn modelId="{917E8AE5-332E-4B47-A90C-49FC233BC2BE}" type="presParOf" srcId="{74AD484F-99CD-403E-A3E3-B19C49B7C3D5}" destId="{35EE5631-3966-472C-9BEB-2C709A72F94F}" srcOrd="1" destOrd="0" presId="urn:microsoft.com/office/officeart/2005/8/layout/vList3"/>
    <dgm:cxn modelId="{2D0A85C7-C091-48F4-968D-7985A11CA39B}" type="presParOf" srcId="{9A7BA8E7-B010-43AB-B1BC-C9BECE50EABC}" destId="{BA56FC77-8C92-43CD-9222-A8B7AFAA7A57}" srcOrd="1" destOrd="0" presId="urn:microsoft.com/office/officeart/2005/8/layout/vList3"/>
    <dgm:cxn modelId="{818D2921-1D5C-4CFB-B9C8-18CD132DC05F}" type="presParOf" srcId="{9A7BA8E7-B010-43AB-B1BC-C9BECE50EABC}" destId="{0CE293CC-9F3E-48EE-A714-7E51543CBFBD}" srcOrd="2" destOrd="0" presId="urn:microsoft.com/office/officeart/2005/8/layout/vList3"/>
    <dgm:cxn modelId="{94BB5FA4-24C8-4958-BB75-279AB3325D95}" type="presParOf" srcId="{0CE293CC-9F3E-48EE-A714-7E51543CBFBD}" destId="{30A4BE3C-A6A5-42BC-8162-94D9E8421ED3}" srcOrd="0" destOrd="0" presId="urn:microsoft.com/office/officeart/2005/8/layout/vList3"/>
    <dgm:cxn modelId="{7DD2A913-F3BA-4F71-ABF2-F5C7AEFE62CD}" type="presParOf" srcId="{0CE293CC-9F3E-48EE-A714-7E51543CBFBD}" destId="{661A4A2C-9854-4FD1-A694-77A01045C468}" srcOrd="1" destOrd="0" presId="urn:microsoft.com/office/officeart/2005/8/layout/vList3"/>
    <dgm:cxn modelId="{008D24A0-F246-436E-9485-4A904828744B}" type="presParOf" srcId="{9A7BA8E7-B010-43AB-B1BC-C9BECE50EABC}" destId="{DBA95718-F629-425D-A5BC-0DC6362B519C}" srcOrd="3" destOrd="0" presId="urn:microsoft.com/office/officeart/2005/8/layout/vList3"/>
    <dgm:cxn modelId="{A31ECEEB-A4CB-4D99-B4B9-B1F7D30943FE}" type="presParOf" srcId="{9A7BA8E7-B010-43AB-B1BC-C9BECE50EABC}" destId="{F36F56DD-274B-4586-9CA3-28045523EAEF}" srcOrd="4" destOrd="0" presId="urn:microsoft.com/office/officeart/2005/8/layout/vList3"/>
    <dgm:cxn modelId="{75C1B0AA-30E9-4A12-BE5D-3FDD9408F881}" type="presParOf" srcId="{F36F56DD-274B-4586-9CA3-28045523EAEF}" destId="{4E8D6814-87A8-46A3-BCDC-46E4DEC093E5}" srcOrd="0" destOrd="0" presId="urn:microsoft.com/office/officeart/2005/8/layout/vList3"/>
    <dgm:cxn modelId="{D4B9EB61-6C8A-4508-8541-C9A09E407CE1}" type="presParOf" srcId="{F36F56DD-274B-4586-9CA3-28045523EAEF}" destId="{FE0E0C1D-E367-42FB-B49C-EDC809687968}" srcOrd="1" destOrd="0" presId="urn:microsoft.com/office/officeart/2005/8/layout/vLis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EE5631-3966-472C-9BEB-2C709A72F94F}">
      <dsp:nvSpPr>
        <dsp:cNvPr id="0" name=""/>
        <dsp:cNvSpPr/>
      </dsp:nvSpPr>
      <dsp:spPr>
        <a:xfrm rot="10800000">
          <a:off x="962912" y="1142"/>
          <a:ext cx="2791199" cy="1039465"/>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8375" tIns="87630" rIns="163576" bIns="87630" numCol="1" spcCol="1270" anchor="ctr" anchorCtr="0">
          <a:noAutofit/>
        </a:bodyPr>
        <a:lstStyle/>
        <a:p>
          <a:pPr marL="0" lvl="0" indent="0" algn="ctr" defTabSz="1022350">
            <a:lnSpc>
              <a:spcPct val="90000"/>
            </a:lnSpc>
            <a:spcBef>
              <a:spcPct val="0"/>
            </a:spcBef>
            <a:spcAft>
              <a:spcPct val="35000"/>
            </a:spcAft>
            <a:buNone/>
          </a:pPr>
          <a:r>
            <a:rPr lang="es-ES" sz="2300" kern="1200" dirty="0"/>
            <a:t>Big </a:t>
          </a:r>
          <a:r>
            <a:rPr lang="es-ES" sz="2300" kern="1200" dirty="0" err="1"/>
            <a:t>assignments</a:t>
          </a:r>
          <a:endParaRPr lang="es-ES" sz="2300" kern="1200" dirty="0"/>
        </a:p>
      </dsp:txBody>
      <dsp:txXfrm rot="10800000">
        <a:off x="1222778" y="1142"/>
        <a:ext cx="2531333" cy="1039465"/>
      </dsp:txXfrm>
    </dsp:sp>
    <dsp:sp modelId="{6DE7E909-D4B8-44B1-8020-54F7DB35C0A4}">
      <dsp:nvSpPr>
        <dsp:cNvPr id="0" name=""/>
        <dsp:cNvSpPr/>
      </dsp:nvSpPr>
      <dsp:spPr>
        <a:xfrm>
          <a:off x="443180" y="1142"/>
          <a:ext cx="1039465" cy="1039465"/>
        </a:xfrm>
        <a:prstGeom prst="ellipse">
          <a:avLst/>
        </a:prstGeom>
        <a:blipFill>
          <a:blip xmlns:r="http://schemas.openxmlformats.org/officeDocument/2006/relationships" r:embed="rId1"/>
          <a:srcRect/>
          <a:stretch>
            <a:fillRect t="-8000" b="-8000"/>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61A4A2C-9854-4FD1-A694-77A01045C468}">
      <dsp:nvSpPr>
        <dsp:cNvPr id="0" name=""/>
        <dsp:cNvSpPr/>
      </dsp:nvSpPr>
      <dsp:spPr>
        <a:xfrm rot="10800000">
          <a:off x="962912" y="1350895"/>
          <a:ext cx="2791199" cy="1039465"/>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8375" tIns="87630" rIns="163576" bIns="87630" numCol="1" spcCol="1270" anchor="ctr" anchorCtr="0">
          <a:noAutofit/>
        </a:bodyPr>
        <a:lstStyle/>
        <a:p>
          <a:pPr marL="0" lvl="0" indent="0" algn="ctr" defTabSz="1022350">
            <a:lnSpc>
              <a:spcPct val="90000"/>
            </a:lnSpc>
            <a:spcBef>
              <a:spcPct val="0"/>
            </a:spcBef>
            <a:spcAft>
              <a:spcPct val="35000"/>
            </a:spcAft>
            <a:buNone/>
          </a:pPr>
          <a:r>
            <a:rPr lang="es-ES" sz="2300" kern="1200" dirty="0" err="1"/>
            <a:t>Uninteresting</a:t>
          </a:r>
          <a:r>
            <a:rPr lang="es-ES" sz="2300" kern="1200" dirty="0"/>
            <a:t> </a:t>
          </a:r>
          <a:r>
            <a:rPr lang="es-ES" sz="2300" kern="1200" dirty="0" err="1"/>
            <a:t>subjects</a:t>
          </a:r>
          <a:endParaRPr lang="es-ES" sz="2300" kern="1200" dirty="0"/>
        </a:p>
      </dsp:txBody>
      <dsp:txXfrm rot="10800000">
        <a:off x="1222778" y="1350895"/>
        <a:ext cx="2531333" cy="1039465"/>
      </dsp:txXfrm>
    </dsp:sp>
    <dsp:sp modelId="{30A4BE3C-A6A5-42BC-8162-94D9E8421ED3}">
      <dsp:nvSpPr>
        <dsp:cNvPr id="0" name=""/>
        <dsp:cNvSpPr/>
      </dsp:nvSpPr>
      <dsp:spPr>
        <a:xfrm>
          <a:off x="443180" y="1350895"/>
          <a:ext cx="1039465" cy="1039465"/>
        </a:xfrm>
        <a:prstGeom prst="ellipse">
          <a:avLst/>
        </a:prstGeom>
        <a:blipFill>
          <a:blip xmlns:r="http://schemas.openxmlformats.org/officeDocument/2006/relationships" r:embed="rId2"/>
          <a:srcRect/>
          <a:stretch>
            <a:fillRect l="-39000" r="-39000"/>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0E0C1D-E367-42FB-B49C-EDC809687968}">
      <dsp:nvSpPr>
        <dsp:cNvPr id="0" name=""/>
        <dsp:cNvSpPr/>
      </dsp:nvSpPr>
      <dsp:spPr>
        <a:xfrm rot="10800000">
          <a:off x="962912" y="2700649"/>
          <a:ext cx="2791199" cy="1039465"/>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8375" tIns="87630" rIns="163576" bIns="87630" numCol="1" spcCol="1270" anchor="ctr" anchorCtr="0">
          <a:noAutofit/>
        </a:bodyPr>
        <a:lstStyle/>
        <a:p>
          <a:pPr marL="0" lvl="0" indent="0" algn="ctr" defTabSz="1022350">
            <a:lnSpc>
              <a:spcPct val="90000"/>
            </a:lnSpc>
            <a:spcBef>
              <a:spcPct val="0"/>
            </a:spcBef>
            <a:spcAft>
              <a:spcPct val="35000"/>
            </a:spcAft>
            <a:buNone/>
          </a:pPr>
          <a:r>
            <a:rPr lang="es-ES" sz="2300" kern="1200" dirty="0" err="1"/>
            <a:t>Studying</a:t>
          </a:r>
          <a:r>
            <a:rPr lang="es-ES" sz="2300" kern="1200" dirty="0"/>
            <a:t> </a:t>
          </a:r>
          <a:r>
            <a:rPr lang="es-ES" sz="2300" kern="1200" dirty="0" err="1"/>
            <a:t>for</a:t>
          </a:r>
          <a:r>
            <a:rPr lang="es-ES" sz="2300" kern="1200" dirty="0"/>
            <a:t> </a:t>
          </a:r>
          <a:r>
            <a:rPr lang="es-ES" sz="2300" kern="1200" dirty="0" err="1"/>
            <a:t>resit</a:t>
          </a:r>
          <a:r>
            <a:rPr lang="es-ES" sz="2300" kern="1200" dirty="0"/>
            <a:t> </a:t>
          </a:r>
          <a:r>
            <a:rPr lang="es-ES" sz="2300" kern="1200" dirty="0" err="1"/>
            <a:t>exams</a:t>
          </a:r>
          <a:endParaRPr lang="es-ES" sz="2300" kern="1200" dirty="0"/>
        </a:p>
      </dsp:txBody>
      <dsp:txXfrm rot="10800000">
        <a:off x="1222778" y="2700649"/>
        <a:ext cx="2531333" cy="1039465"/>
      </dsp:txXfrm>
    </dsp:sp>
    <dsp:sp modelId="{4E8D6814-87A8-46A3-BCDC-46E4DEC093E5}">
      <dsp:nvSpPr>
        <dsp:cNvPr id="0" name=""/>
        <dsp:cNvSpPr/>
      </dsp:nvSpPr>
      <dsp:spPr>
        <a:xfrm>
          <a:off x="443180" y="2700649"/>
          <a:ext cx="1039465" cy="1039465"/>
        </a:xfrm>
        <a:prstGeom prst="ellipse">
          <a:avLst/>
        </a:prstGeom>
        <a:blipFill dpi="0" rotWithShape="1">
          <a:blip xmlns:r="http://schemas.openxmlformats.org/officeDocument/2006/relationships" r:embed="rId3"/>
          <a:srcRect/>
          <a:stretch>
            <a:fillRect l="-79486" t="1614" r="1486" b="-1614"/>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EE5631-3966-472C-9BEB-2C709A72F94F}">
      <dsp:nvSpPr>
        <dsp:cNvPr id="0" name=""/>
        <dsp:cNvSpPr/>
      </dsp:nvSpPr>
      <dsp:spPr>
        <a:xfrm rot="10800000">
          <a:off x="962912" y="1142"/>
          <a:ext cx="2791199" cy="1039465"/>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8375" tIns="83820" rIns="156464" bIns="83820" numCol="1" spcCol="1270" anchor="ctr" anchorCtr="0">
          <a:noAutofit/>
        </a:bodyPr>
        <a:lstStyle/>
        <a:p>
          <a:pPr marL="0" lvl="0" indent="0" algn="ctr" defTabSz="977900">
            <a:lnSpc>
              <a:spcPct val="90000"/>
            </a:lnSpc>
            <a:spcBef>
              <a:spcPct val="0"/>
            </a:spcBef>
            <a:spcAft>
              <a:spcPct val="35000"/>
            </a:spcAft>
            <a:buNone/>
          </a:pPr>
          <a:r>
            <a:rPr lang="es-ES" sz="2200" kern="1200" dirty="0" err="1"/>
            <a:t>Health</a:t>
          </a:r>
          <a:r>
            <a:rPr lang="es-ES" sz="2200" kern="1200" dirty="0"/>
            <a:t> (sleeping, </a:t>
          </a:r>
          <a:r>
            <a:rPr lang="es-ES" sz="2200" kern="1200" dirty="0" err="1"/>
            <a:t>exercising</a:t>
          </a:r>
          <a:r>
            <a:rPr lang="es-ES" sz="2200" kern="1200" dirty="0"/>
            <a:t>)</a:t>
          </a:r>
        </a:p>
      </dsp:txBody>
      <dsp:txXfrm rot="10800000">
        <a:off x="1222778" y="1142"/>
        <a:ext cx="2531333" cy="1039465"/>
      </dsp:txXfrm>
    </dsp:sp>
    <dsp:sp modelId="{6DE7E909-D4B8-44B1-8020-54F7DB35C0A4}">
      <dsp:nvSpPr>
        <dsp:cNvPr id="0" name=""/>
        <dsp:cNvSpPr/>
      </dsp:nvSpPr>
      <dsp:spPr>
        <a:xfrm>
          <a:off x="443180" y="1142"/>
          <a:ext cx="1039465" cy="1039465"/>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7000" r="-37000"/>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61A4A2C-9854-4FD1-A694-77A01045C468}">
      <dsp:nvSpPr>
        <dsp:cNvPr id="0" name=""/>
        <dsp:cNvSpPr/>
      </dsp:nvSpPr>
      <dsp:spPr>
        <a:xfrm rot="10800000">
          <a:off x="962912" y="1350895"/>
          <a:ext cx="2791199" cy="1039465"/>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8375" tIns="83820" rIns="156464" bIns="83820" numCol="1" spcCol="1270" anchor="ctr" anchorCtr="0">
          <a:noAutofit/>
        </a:bodyPr>
        <a:lstStyle/>
        <a:p>
          <a:pPr marL="0" lvl="0" indent="0" algn="ctr" defTabSz="977900">
            <a:lnSpc>
              <a:spcPct val="90000"/>
            </a:lnSpc>
            <a:spcBef>
              <a:spcPct val="0"/>
            </a:spcBef>
            <a:spcAft>
              <a:spcPct val="35000"/>
            </a:spcAft>
            <a:buNone/>
          </a:pPr>
          <a:r>
            <a:rPr lang="es-ES" sz="2200" kern="1200" dirty="0" err="1"/>
            <a:t>Cleaning</a:t>
          </a:r>
          <a:endParaRPr lang="es-ES" sz="2200" kern="1200" dirty="0"/>
        </a:p>
      </dsp:txBody>
      <dsp:txXfrm rot="10800000">
        <a:off x="1222778" y="1350895"/>
        <a:ext cx="2531333" cy="1039465"/>
      </dsp:txXfrm>
    </dsp:sp>
    <dsp:sp modelId="{30A4BE3C-A6A5-42BC-8162-94D9E8421ED3}">
      <dsp:nvSpPr>
        <dsp:cNvPr id="0" name=""/>
        <dsp:cNvSpPr/>
      </dsp:nvSpPr>
      <dsp:spPr>
        <a:xfrm>
          <a:off x="443180" y="1350895"/>
          <a:ext cx="1039465" cy="1039465"/>
        </a:xfrm>
        <a:prstGeom prst="ellipse">
          <a:avLst/>
        </a:prstGeom>
        <a:blipFill>
          <a:blip xmlns:r="http://schemas.openxmlformats.org/officeDocument/2006/relationships" r:embed="rId2"/>
          <a:srcRect/>
          <a:stretch>
            <a:fillRect l="-25000" r="-25000"/>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0E0C1D-E367-42FB-B49C-EDC809687968}">
      <dsp:nvSpPr>
        <dsp:cNvPr id="0" name=""/>
        <dsp:cNvSpPr/>
      </dsp:nvSpPr>
      <dsp:spPr>
        <a:xfrm rot="10800000">
          <a:off x="962912" y="2700649"/>
          <a:ext cx="2791199" cy="1039465"/>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8375" tIns="83820" rIns="156464" bIns="83820" numCol="1" spcCol="1270" anchor="ctr" anchorCtr="0">
          <a:noAutofit/>
        </a:bodyPr>
        <a:lstStyle/>
        <a:p>
          <a:pPr marL="0" lvl="0" indent="0" algn="ctr" defTabSz="977900">
            <a:lnSpc>
              <a:spcPct val="90000"/>
            </a:lnSpc>
            <a:spcBef>
              <a:spcPct val="0"/>
            </a:spcBef>
            <a:spcAft>
              <a:spcPct val="35000"/>
            </a:spcAft>
            <a:buNone/>
          </a:pPr>
          <a:r>
            <a:rPr lang="es-ES" sz="2200" kern="1200" dirty="0" err="1"/>
            <a:t>Maintaining</a:t>
          </a:r>
          <a:r>
            <a:rPr lang="es-ES" sz="2200" kern="1200" dirty="0"/>
            <a:t> </a:t>
          </a:r>
          <a:r>
            <a:rPr lang="es-ES" sz="2200" kern="1200" dirty="0" err="1"/>
            <a:t>relationships</a:t>
          </a:r>
          <a:endParaRPr lang="es-ES" sz="2200" kern="1200" dirty="0"/>
        </a:p>
      </dsp:txBody>
      <dsp:txXfrm rot="10800000">
        <a:off x="1222778" y="2700649"/>
        <a:ext cx="2531333" cy="1039465"/>
      </dsp:txXfrm>
    </dsp:sp>
    <dsp:sp modelId="{4E8D6814-87A8-46A3-BCDC-46E4DEC093E5}">
      <dsp:nvSpPr>
        <dsp:cNvPr id="0" name=""/>
        <dsp:cNvSpPr/>
      </dsp:nvSpPr>
      <dsp:spPr>
        <a:xfrm>
          <a:off x="443180" y="2700649"/>
          <a:ext cx="1039465" cy="1039465"/>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4000" r="-24000"/>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5AF58A-B0C9-48A9-BCF1-0CB8E286805C}" type="datetimeFigureOut">
              <a:rPr lang="es-ES" smtClean="0"/>
              <a:t>03/12/2019</a:t>
            </a:fld>
            <a:endParaRPr lang="es-ES"/>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4F6C09-71E7-49A3-8129-C3D9FD908EFC}" type="slidenum">
              <a:rPr lang="es-ES" smtClean="0"/>
              <a:t>‹#›</a:t>
            </a:fld>
            <a:endParaRPr lang="es-ES"/>
          </a:p>
        </p:txBody>
      </p:sp>
    </p:spTree>
    <p:extLst>
      <p:ext uri="{BB962C8B-B14F-4D97-AF65-F5344CB8AC3E}">
        <p14:creationId xmlns:p14="http://schemas.microsoft.com/office/powerpoint/2010/main" val="2392486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9CAC1F7-D1F5-4851-A02D-9F61A71E31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86"/>
            <a:ext cx="9144000" cy="5756856"/>
          </a:xfrm>
          <a:prstGeom prst="rect">
            <a:avLst/>
          </a:prstGeom>
        </p:spPr>
      </p:pic>
      <p:pic>
        <p:nvPicPr>
          <p:cNvPr id="16" name="Imagen 15">
            <a:extLst>
              <a:ext uri="{FF2B5EF4-FFF2-40B4-BE49-F238E27FC236}">
                <a16:creationId xmlns:a16="http://schemas.microsoft.com/office/drawing/2014/main" id="{B121E0FB-219E-4C61-AB82-978488374E3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80592" y="6030035"/>
            <a:ext cx="3182815" cy="657527"/>
          </a:xfrm>
          <a:prstGeom prst="rect">
            <a:avLst/>
          </a:prstGeom>
        </p:spPr>
      </p:pic>
    </p:spTree>
    <p:extLst>
      <p:ext uri="{BB962C8B-B14F-4D97-AF65-F5344CB8AC3E}">
        <p14:creationId xmlns:p14="http://schemas.microsoft.com/office/powerpoint/2010/main" val="2316044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ce">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
        <p:nvSpPr>
          <p:cNvPr id="7" name="Triángulo isósceles 6"/>
          <p:cNvSpPr/>
          <p:nvPr userDrawn="1"/>
        </p:nvSpPr>
        <p:spPr>
          <a:xfrm rot="10800000">
            <a:off x="0" y="2046623"/>
            <a:ext cx="9144000" cy="7882758"/>
          </a:xfrm>
          <a:prstGeom prst="triangle">
            <a:avLst/>
          </a:prstGeom>
          <a:solidFill>
            <a:srgbClr val="FFFFFF">
              <a:alpha val="74902"/>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Triángulo isósceles 7"/>
          <p:cNvSpPr/>
          <p:nvPr userDrawn="1"/>
        </p:nvSpPr>
        <p:spPr>
          <a:xfrm rot="10800000">
            <a:off x="2582397" y="0"/>
            <a:ext cx="3979204" cy="2046623"/>
          </a:xfrm>
          <a:prstGeom prst="triangle">
            <a:avLst/>
          </a:prstGeom>
          <a:solidFill>
            <a:srgbClr val="29252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ES"/>
          </a:p>
        </p:txBody>
      </p:sp>
      <p:sp>
        <p:nvSpPr>
          <p:cNvPr id="10" name="CuadroTexto 9"/>
          <p:cNvSpPr txBox="1"/>
          <p:nvPr userDrawn="1"/>
        </p:nvSpPr>
        <p:spPr>
          <a:xfrm>
            <a:off x="3165762" y="152400"/>
            <a:ext cx="2812473" cy="769441"/>
          </a:xfrm>
          <a:prstGeom prst="rect">
            <a:avLst/>
          </a:prstGeom>
          <a:noFill/>
        </p:spPr>
        <p:txBody>
          <a:bodyPr wrap="square" rtlCol="0">
            <a:spAutoFit/>
          </a:bodyPr>
          <a:lstStyle/>
          <a:p>
            <a:pPr algn="ctr"/>
            <a:r>
              <a:rPr lang="es-ES" sz="4400" b="1" dirty="0">
                <a:solidFill>
                  <a:schemeClr val="bg1"/>
                </a:solidFill>
                <a:latin typeface="Roboto Bk" pitchFamily="2" charset="0"/>
                <a:ea typeface="Roboto Bk" pitchFamily="2" charset="0"/>
              </a:rPr>
              <a:t>INDEX</a:t>
            </a:r>
          </a:p>
        </p:txBody>
      </p:sp>
      <p:sp>
        <p:nvSpPr>
          <p:cNvPr id="13" name="Rectángulo 12"/>
          <p:cNvSpPr/>
          <p:nvPr userDrawn="1"/>
        </p:nvSpPr>
        <p:spPr>
          <a:xfrm>
            <a:off x="4547770" y="2785422"/>
            <a:ext cx="45719" cy="3202580"/>
          </a:xfrm>
          <a:prstGeom prst="rect">
            <a:avLst/>
          </a:prstGeom>
          <a:solidFill>
            <a:srgbClr val="29252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ES"/>
          </a:p>
        </p:txBody>
      </p:sp>
      <p:sp>
        <p:nvSpPr>
          <p:cNvPr id="12" name="Triángulo isósceles 11"/>
          <p:cNvSpPr/>
          <p:nvPr userDrawn="1"/>
        </p:nvSpPr>
        <p:spPr>
          <a:xfrm rot="10800000">
            <a:off x="4433745" y="2785422"/>
            <a:ext cx="276505" cy="238366"/>
          </a:xfrm>
          <a:prstGeom prst="triangle">
            <a:avLst/>
          </a:prstGeom>
          <a:solidFill>
            <a:srgbClr val="29252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ES"/>
          </a:p>
        </p:txBody>
      </p:sp>
      <p:sp>
        <p:nvSpPr>
          <p:cNvPr id="11" name="Triángulo isósceles 10"/>
          <p:cNvSpPr/>
          <p:nvPr userDrawn="1"/>
        </p:nvSpPr>
        <p:spPr>
          <a:xfrm>
            <a:off x="4433745" y="5749636"/>
            <a:ext cx="276505" cy="238366"/>
          </a:xfrm>
          <a:prstGeom prst="triangle">
            <a:avLst/>
          </a:prstGeom>
          <a:solidFill>
            <a:srgbClr val="29252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4016438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stacado 1">
    <p:bg>
      <p:bgRef idx="1002">
        <a:schemeClr val="bg1"/>
      </p:bgRef>
    </p:bg>
    <p:spTree>
      <p:nvGrpSpPr>
        <p:cNvPr id="1" name=""/>
        <p:cNvGrpSpPr/>
        <p:nvPr/>
      </p:nvGrpSpPr>
      <p:grpSpPr>
        <a:xfrm>
          <a:off x="0" y="0"/>
          <a:ext cx="0" cy="0"/>
          <a:chOff x="0" y="0"/>
          <a:chExt cx="0" cy="0"/>
        </a:xfrm>
      </p:grpSpPr>
      <p:sp>
        <p:nvSpPr>
          <p:cNvPr id="7" name="Rectángulo 6"/>
          <p:cNvSpPr/>
          <p:nvPr userDrawn="1"/>
        </p:nvSpPr>
        <p:spPr>
          <a:xfrm>
            <a:off x="0" y="0"/>
            <a:ext cx="9144000" cy="1030287"/>
          </a:xfrm>
          <a:prstGeom prst="rect">
            <a:avLst/>
          </a:prstGeom>
          <a:solidFill>
            <a:srgbClr val="29252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ES"/>
          </a:p>
        </p:txBody>
      </p:sp>
      <p:sp>
        <p:nvSpPr>
          <p:cNvPr id="16" name="Rectángulo 15"/>
          <p:cNvSpPr/>
          <p:nvPr userDrawn="1"/>
        </p:nvSpPr>
        <p:spPr>
          <a:xfrm>
            <a:off x="0" y="6161314"/>
            <a:ext cx="9144000" cy="696686"/>
          </a:xfrm>
          <a:prstGeom prst="rect">
            <a:avLst/>
          </a:prstGeom>
          <a:solidFill>
            <a:srgbClr val="29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p:cNvSpPr/>
          <p:nvPr userDrawn="1"/>
        </p:nvSpPr>
        <p:spPr>
          <a:xfrm>
            <a:off x="0" y="1044050"/>
            <a:ext cx="9144000" cy="886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Marcador de fecha 3"/>
          <p:cNvSpPr>
            <a:spLocks noGrp="1"/>
          </p:cNvSpPr>
          <p:nvPr>
            <p:ph type="dt" sz="half" idx="10"/>
          </p:nvPr>
        </p:nvSpPr>
        <p:spPr/>
        <p:txBody>
          <a:bodyPr/>
          <a:lstStyle>
            <a:lvl1pPr algn="ctr">
              <a:defRPr/>
            </a:lvl1pPr>
          </a:lstStyle>
          <a:p>
            <a:fld id="{441FA1DC-7FA5-4AF5-9373-AEAD73F8E6D7}" type="datetime4">
              <a:rPr lang="en-US" smtClean="0"/>
              <a:t>December 3, 2019</a:t>
            </a:fld>
            <a:endParaRPr lang="es-ES" dirty="0"/>
          </a:p>
        </p:txBody>
      </p:sp>
      <p:sp>
        <p:nvSpPr>
          <p:cNvPr id="5" name="Marcador de pie de página 4"/>
          <p:cNvSpPr>
            <a:spLocks noGrp="1"/>
          </p:cNvSpPr>
          <p:nvPr>
            <p:ph type="ftr" sz="quarter" idx="11"/>
          </p:nvPr>
        </p:nvSpPr>
        <p:spPr/>
        <p:txBody>
          <a:bodyPr/>
          <a:lstStyle/>
          <a:p>
            <a:r>
              <a:rPr lang="es-ES"/>
              <a:t>University of Twente</a:t>
            </a:r>
          </a:p>
        </p:txBody>
      </p:sp>
      <p:sp>
        <p:nvSpPr>
          <p:cNvPr id="6" name="Marcador de número de diapositiva 5"/>
          <p:cNvSpPr>
            <a:spLocks noGrp="1"/>
          </p:cNvSpPr>
          <p:nvPr>
            <p:ph type="sldNum" sz="quarter" idx="12"/>
          </p:nvPr>
        </p:nvSpPr>
        <p:spPr/>
        <p:txBody>
          <a:bodyPr/>
          <a:lstStyle/>
          <a:p>
            <a:pPr algn="ctr"/>
            <a:fld id="{2F98608D-14CC-4106-B1A7-0738EB27789A}" type="slidenum">
              <a:rPr lang="es-ES" smtClean="0"/>
              <a:pPr algn="ctr"/>
              <a:t>‹#›</a:t>
            </a:fld>
            <a:endParaRPr lang="es-ES" dirty="0"/>
          </a:p>
        </p:txBody>
      </p:sp>
      <p:sp>
        <p:nvSpPr>
          <p:cNvPr id="10" name="Elipse 9"/>
          <p:cNvSpPr/>
          <p:nvPr userDrawn="1"/>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9" name="Picture 8">
            <a:extLst>
              <a:ext uri="{FF2B5EF4-FFF2-40B4-BE49-F238E27FC236}">
                <a16:creationId xmlns:a16="http://schemas.microsoft.com/office/drawing/2014/main" id="{CFE52EF0-4F3F-4D2D-BF17-C47C295674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8113397" y="614653"/>
            <a:ext cx="619178" cy="619178"/>
          </a:xfrm>
          <a:prstGeom prst="rect">
            <a:avLst/>
          </a:prstGeom>
        </p:spPr>
      </p:pic>
      <p:pic>
        <p:nvPicPr>
          <p:cNvPr id="13" name="Picture 12" descr="A picture containing sitting, table, laptop, computer&#10;&#10;Description automatically generated">
            <a:extLst>
              <a:ext uri="{FF2B5EF4-FFF2-40B4-BE49-F238E27FC236}">
                <a16:creationId xmlns:a16="http://schemas.microsoft.com/office/drawing/2014/main" id="{2D6F4438-B8F3-4516-9441-D219D1670D0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3026"/>
            <a:ext cx="9144000" cy="5028591"/>
          </a:xfrm>
          <a:prstGeom prst="rect">
            <a:avLst/>
          </a:prstGeom>
        </p:spPr>
      </p:pic>
    </p:spTree>
    <p:extLst>
      <p:ext uri="{BB962C8B-B14F-4D97-AF65-F5344CB8AC3E}">
        <p14:creationId xmlns:p14="http://schemas.microsoft.com/office/powerpoint/2010/main" val="101330334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estacado 1">
    <p:bg>
      <p:bgRef idx="1002">
        <a:schemeClr val="bg1"/>
      </p:bgRef>
    </p:bg>
    <p:spTree>
      <p:nvGrpSpPr>
        <p:cNvPr id="1" name=""/>
        <p:cNvGrpSpPr/>
        <p:nvPr/>
      </p:nvGrpSpPr>
      <p:grpSpPr>
        <a:xfrm>
          <a:off x="0" y="0"/>
          <a:ext cx="0" cy="0"/>
          <a:chOff x="0" y="0"/>
          <a:chExt cx="0" cy="0"/>
        </a:xfrm>
      </p:grpSpPr>
      <p:sp>
        <p:nvSpPr>
          <p:cNvPr id="16" name="Rectángulo 15"/>
          <p:cNvSpPr/>
          <p:nvPr userDrawn="1"/>
        </p:nvSpPr>
        <p:spPr>
          <a:xfrm>
            <a:off x="0" y="6161314"/>
            <a:ext cx="9144000" cy="696686"/>
          </a:xfrm>
          <a:prstGeom prst="rect">
            <a:avLst/>
          </a:prstGeom>
          <a:solidFill>
            <a:srgbClr val="29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12" descr="A picture containing sitting, table, laptop, computer&#10;&#10;Description automatically generated">
            <a:extLst>
              <a:ext uri="{FF2B5EF4-FFF2-40B4-BE49-F238E27FC236}">
                <a16:creationId xmlns:a16="http://schemas.microsoft.com/office/drawing/2014/main" id="{2D6F4438-B8F3-4516-9441-D219D1670D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161618"/>
          </a:xfrm>
          <a:prstGeom prst="rect">
            <a:avLst/>
          </a:prstGeom>
        </p:spPr>
      </p:pic>
    </p:spTree>
    <p:extLst>
      <p:ext uri="{BB962C8B-B14F-4D97-AF65-F5344CB8AC3E}">
        <p14:creationId xmlns:p14="http://schemas.microsoft.com/office/powerpoint/2010/main" val="1555468789"/>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andard">
    <p:bg>
      <p:bgRef idx="1002">
        <a:schemeClr val="bg1"/>
      </p:bgRef>
    </p:bg>
    <p:spTree>
      <p:nvGrpSpPr>
        <p:cNvPr id="1" name=""/>
        <p:cNvGrpSpPr/>
        <p:nvPr/>
      </p:nvGrpSpPr>
      <p:grpSpPr>
        <a:xfrm>
          <a:off x="0" y="0"/>
          <a:ext cx="0" cy="0"/>
          <a:chOff x="0" y="0"/>
          <a:chExt cx="0" cy="0"/>
        </a:xfrm>
      </p:grpSpPr>
      <p:pic>
        <p:nvPicPr>
          <p:cNvPr id="11" name="Picture 2" descr="Resultado de imagen de fondo blanco gris">
            <a:extLst>
              <a:ext uri="{FF2B5EF4-FFF2-40B4-BE49-F238E27FC236}">
                <a16:creationId xmlns:a16="http://schemas.microsoft.com/office/drawing/2014/main" id="{33C7BF29-EC69-4161-8AE3-22D1D0B788A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1133422"/>
            <a:ext cx="9144001" cy="5054656"/>
          </a:xfrm>
          <a:prstGeom prst="rect">
            <a:avLst/>
          </a:prstGeom>
          <a:noFill/>
          <a:extLst>
            <a:ext uri="{909E8E84-426E-40DD-AFC4-6F175D3DCCD1}">
              <a14:hiddenFill xmlns:a14="http://schemas.microsoft.com/office/drawing/2010/main">
                <a:solidFill>
                  <a:srgbClr val="FFFFFF"/>
                </a:solidFill>
              </a14:hiddenFill>
            </a:ext>
          </a:extLst>
        </p:spPr>
      </p:pic>
      <p:sp>
        <p:nvSpPr>
          <p:cNvPr id="7" name="Rectángulo 6"/>
          <p:cNvSpPr/>
          <p:nvPr userDrawn="1"/>
        </p:nvSpPr>
        <p:spPr>
          <a:xfrm>
            <a:off x="0" y="0"/>
            <a:ext cx="9144000" cy="1030287"/>
          </a:xfrm>
          <a:prstGeom prst="rect">
            <a:avLst/>
          </a:prstGeom>
          <a:solidFill>
            <a:srgbClr val="29252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ES"/>
          </a:p>
        </p:txBody>
      </p:sp>
      <p:sp>
        <p:nvSpPr>
          <p:cNvPr id="16" name="Rectángulo 15"/>
          <p:cNvSpPr/>
          <p:nvPr userDrawn="1"/>
        </p:nvSpPr>
        <p:spPr>
          <a:xfrm>
            <a:off x="0" y="6161314"/>
            <a:ext cx="9144000" cy="696686"/>
          </a:xfrm>
          <a:prstGeom prst="rect">
            <a:avLst/>
          </a:prstGeom>
          <a:solidFill>
            <a:srgbClr val="29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Rectángulo 14"/>
          <p:cNvSpPr/>
          <p:nvPr userDrawn="1"/>
        </p:nvSpPr>
        <p:spPr>
          <a:xfrm>
            <a:off x="0" y="1044050"/>
            <a:ext cx="9144000" cy="886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Marcador de fecha 3"/>
          <p:cNvSpPr>
            <a:spLocks noGrp="1"/>
          </p:cNvSpPr>
          <p:nvPr>
            <p:ph type="dt" sz="half" idx="10"/>
          </p:nvPr>
        </p:nvSpPr>
        <p:spPr/>
        <p:txBody>
          <a:bodyPr/>
          <a:lstStyle>
            <a:lvl1pPr algn="ctr">
              <a:defRPr/>
            </a:lvl1pPr>
          </a:lstStyle>
          <a:p>
            <a:fld id="{47178FAE-FA49-45F4-9AA7-F1921AA1BE03}" type="datetime4">
              <a:rPr lang="en-US" smtClean="0"/>
              <a:t>December 3, 2019</a:t>
            </a:fld>
            <a:endParaRPr lang="es-ES" dirty="0"/>
          </a:p>
        </p:txBody>
      </p:sp>
      <p:sp>
        <p:nvSpPr>
          <p:cNvPr id="5" name="Marcador de pie de página 4"/>
          <p:cNvSpPr>
            <a:spLocks noGrp="1"/>
          </p:cNvSpPr>
          <p:nvPr>
            <p:ph type="ftr" sz="quarter" idx="11"/>
          </p:nvPr>
        </p:nvSpPr>
        <p:spPr/>
        <p:txBody>
          <a:bodyPr/>
          <a:lstStyle/>
          <a:p>
            <a:r>
              <a:rPr lang="es-ES"/>
              <a:t>University of Twente</a:t>
            </a:r>
          </a:p>
        </p:txBody>
      </p:sp>
      <p:sp>
        <p:nvSpPr>
          <p:cNvPr id="10" name="Elipse 9"/>
          <p:cNvSpPr/>
          <p:nvPr userDrawn="1"/>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9" name="Picture 8">
            <a:extLst>
              <a:ext uri="{FF2B5EF4-FFF2-40B4-BE49-F238E27FC236}">
                <a16:creationId xmlns:a16="http://schemas.microsoft.com/office/drawing/2014/main" id="{CFE52EF0-4F3F-4D2D-BF17-C47C295674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pic>
        <p:nvPicPr>
          <p:cNvPr id="3" name="Imagen 2">
            <a:extLst>
              <a:ext uri="{FF2B5EF4-FFF2-40B4-BE49-F238E27FC236}">
                <a16:creationId xmlns:a16="http://schemas.microsoft.com/office/drawing/2014/main" id="{E16180B5-995E-4161-84D4-ECB2253BE96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65773" y="6291213"/>
            <a:ext cx="1289822" cy="455663"/>
          </a:xfrm>
          <a:prstGeom prst="rect">
            <a:avLst/>
          </a:prstGeom>
        </p:spPr>
      </p:pic>
    </p:spTree>
    <p:extLst>
      <p:ext uri="{BB962C8B-B14F-4D97-AF65-F5344CB8AC3E}">
        <p14:creationId xmlns:p14="http://schemas.microsoft.com/office/powerpoint/2010/main" val="445482389"/>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18660" y="6356351"/>
            <a:ext cx="2520897" cy="365125"/>
          </a:xfrm>
        </p:spPr>
        <p:txBody>
          <a:bodyPr/>
          <a:lstStyle>
            <a:lvl1pPr>
              <a:defRPr cap="all" baseline="0">
                <a:latin typeface="Arial" panose="020B0604020202020204" pitchFamily="34" charset="0"/>
              </a:defRPr>
            </a:lvl1pPr>
          </a:lstStyle>
          <a:p>
            <a:fld id="{FA728384-E984-F446-A49C-FBBB97E0742D}" type="datetime3">
              <a:rPr lang="en-US" smtClean="0"/>
              <a:t>3 December 2019</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2908471" y="6356351"/>
            <a:ext cx="5405663"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8483048" y="6356351"/>
            <a:ext cx="4572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2908472" y="3956824"/>
            <a:ext cx="6031776" cy="656274"/>
          </a:xfrm>
          <a:prstGeom prst="rect">
            <a:avLst/>
          </a:prstGeom>
          <a:noFill/>
        </p:spPr>
        <p:txBody>
          <a:bodyPr/>
          <a:lstStyle>
            <a:lvl1pPr>
              <a:defRPr sz="24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2908697" y="4613098"/>
            <a:ext cx="6031550" cy="578732"/>
          </a:xfrm>
          <a:prstGeom prst="rect">
            <a:avLst/>
          </a:prstGeom>
        </p:spPr>
        <p:txBody>
          <a:bodyPr/>
          <a:lstStyle>
            <a:lvl1pPr marL="0" indent="0">
              <a:buNone/>
              <a:defRPr sz="135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18661" y="347664"/>
            <a:ext cx="3858868" cy="477837"/>
          </a:xfrm>
          <a:prstGeom prst="rect">
            <a:avLst/>
          </a:prstGeom>
        </p:spPr>
        <p:txBody>
          <a:bodyPr/>
          <a:lstStyle>
            <a:lvl1pPr marL="0" indent="0">
              <a:buNone/>
              <a:defRPr sz="1050" b="1" i="0" cap="all" baseline="0">
                <a:solidFill>
                  <a:schemeClr val="bg1"/>
                </a:solidFill>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4474679" y="-3055937"/>
            <a:ext cx="5695950" cy="6807200"/>
          </a:xfrm>
          <a:prstGeom prst="rect">
            <a:avLst/>
          </a:prstGeom>
        </p:spPr>
      </p:pic>
    </p:spTree>
    <p:extLst>
      <p:ext uri="{BB962C8B-B14F-4D97-AF65-F5344CB8AC3E}">
        <p14:creationId xmlns:p14="http://schemas.microsoft.com/office/powerpoint/2010/main" val="651439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18660" y="6356351"/>
            <a:ext cx="2520897" cy="365125"/>
          </a:xfrm>
        </p:spPr>
        <p:txBody>
          <a:bodyPr/>
          <a:lstStyle>
            <a:lvl1pPr>
              <a:defRPr cap="all" baseline="0">
                <a:latin typeface="Arial" panose="020B0604020202020204" pitchFamily="34" charset="0"/>
              </a:defRPr>
            </a:lvl1pPr>
          </a:lstStyle>
          <a:p>
            <a:fld id="{B46EEF56-242D-4244-B1A5-94B892795E2B}" type="datetime3">
              <a:rPr lang="en-US" smtClean="0"/>
              <a:t>3 December 2019</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2908471" y="6356351"/>
            <a:ext cx="5405663"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8483048" y="6356351"/>
            <a:ext cx="4572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2908472" y="3956824"/>
            <a:ext cx="6031776" cy="656274"/>
          </a:xfrm>
          <a:prstGeom prst="rect">
            <a:avLst/>
          </a:prstGeom>
          <a:noFill/>
        </p:spPr>
        <p:txBody>
          <a:bodyPr/>
          <a:lstStyle>
            <a:lvl1pPr>
              <a:defRPr sz="24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2908697" y="4613098"/>
            <a:ext cx="6031550" cy="578732"/>
          </a:xfrm>
          <a:prstGeom prst="rect">
            <a:avLst/>
          </a:prstGeom>
        </p:spPr>
        <p:txBody>
          <a:bodyPr/>
          <a:lstStyle>
            <a:lvl1pPr marL="0" indent="0">
              <a:buNone/>
              <a:defRPr sz="135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18661" y="347664"/>
            <a:ext cx="5603186" cy="477837"/>
          </a:xfrm>
          <a:prstGeom prst="rect">
            <a:avLst/>
          </a:prstGeom>
        </p:spPr>
        <p:txBody>
          <a:bodyPr/>
          <a:lstStyle>
            <a:lvl1pPr marL="0" indent="0">
              <a:buNone/>
              <a:defRPr sz="105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6325014" y="-2286867"/>
            <a:ext cx="3143250" cy="6502400"/>
          </a:xfrm>
          <a:prstGeom prst="rect">
            <a:avLst/>
          </a:prstGeom>
        </p:spPr>
      </p:pic>
    </p:spTree>
    <p:extLst>
      <p:ext uri="{BB962C8B-B14F-4D97-AF65-F5344CB8AC3E}">
        <p14:creationId xmlns:p14="http://schemas.microsoft.com/office/powerpoint/2010/main" val="129374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18660" y="6356351"/>
            <a:ext cx="2520897" cy="365125"/>
          </a:xfrm>
        </p:spPr>
        <p:txBody>
          <a:bodyPr/>
          <a:lstStyle>
            <a:lvl1pPr>
              <a:defRPr cap="all" baseline="0">
                <a:latin typeface="Arial" panose="020B0604020202020204" pitchFamily="34" charset="0"/>
              </a:defRPr>
            </a:lvl1pPr>
          </a:lstStyle>
          <a:p>
            <a:fld id="{448D0C12-8DE7-6F48-AD95-D9425B479BDD}" type="datetime3">
              <a:rPr lang="en-US" smtClean="0"/>
              <a:t>3 December 2019</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2908471" y="6356351"/>
            <a:ext cx="5405663"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8483048" y="6356351"/>
            <a:ext cx="4572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2908472" y="3956824"/>
            <a:ext cx="6031776" cy="656274"/>
          </a:xfrm>
          <a:prstGeom prst="rect">
            <a:avLst/>
          </a:prstGeom>
          <a:noFill/>
        </p:spPr>
        <p:txBody>
          <a:bodyPr/>
          <a:lstStyle>
            <a:lvl1pPr>
              <a:defRPr sz="24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2908697" y="4613098"/>
            <a:ext cx="6031550" cy="578732"/>
          </a:xfrm>
          <a:prstGeom prst="rect">
            <a:avLst/>
          </a:prstGeom>
        </p:spPr>
        <p:txBody>
          <a:bodyPr/>
          <a:lstStyle>
            <a:lvl1pPr marL="0" indent="0">
              <a:buNone/>
              <a:defRPr sz="135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18661" y="347664"/>
            <a:ext cx="5625548" cy="477837"/>
          </a:xfrm>
          <a:prstGeom prst="rect">
            <a:avLst/>
          </a:prstGeom>
        </p:spPr>
        <p:txBody>
          <a:bodyPr/>
          <a:lstStyle>
            <a:lvl1pPr marL="0" indent="0">
              <a:buNone/>
              <a:defRPr sz="105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5901997" y="-3081337"/>
            <a:ext cx="3754559" cy="6857999"/>
          </a:xfrm>
          <a:prstGeom prst="rect">
            <a:avLst/>
          </a:prstGeom>
        </p:spPr>
      </p:pic>
    </p:spTree>
    <p:extLst>
      <p:ext uri="{BB962C8B-B14F-4D97-AF65-F5344CB8AC3E}">
        <p14:creationId xmlns:p14="http://schemas.microsoft.com/office/powerpoint/2010/main" val="34172552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fld id="{467C1639-29E5-4DB6-B394-65496BA1FB6B}" type="datetime4">
              <a:rPr lang="en-US" smtClean="0"/>
              <a:t>December 3, 2019</a:t>
            </a:fld>
            <a:endParaRPr lang="es-ES" dirty="0"/>
          </a:p>
        </p:txBody>
      </p:sp>
      <p:sp>
        <p:nvSpPr>
          <p:cNvPr id="5" name="Marcador de pie de página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s-ES" dirty="0" err="1"/>
              <a:t>University</a:t>
            </a:r>
            <a:r>
              <a:rPr lang="es-ES" dirty="0"/>
              <a:t> </a:t>
            </a:r>
            <a:r>
              <a:rPr lang="es-ES" dirty="0" err="1"/>
              <a:t>of</a:t>
            </a:r>
            <a:r>
              <a:rPr lang="es-ES" dirty="0"/>
              <a:t> </a:t>
            </a:r>
            <a:r>
              <a:rPr lang="es-ES" dirty="0" err="1"/>
              <a:t>Twente</a:t>
            </a:r>
            <a:endParaRPr lang="es-ES" dirty="0"/>
          </a:p>
        </p:txBody>
      </p:sp>
      <p:sp>
        <p:nvSpPr>
          <p:cNvPr id="6" name="Marcador de número de diapositiva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fld id="{2F98608D-14CC-4106-B1A7-0738EB27789A}" type="slidenum">
              <a:rPr lang="es-ES" smtClean="0"/>
              <a:pPr/>
              <a:t>‹#›</a:t>
            </a:fld>
            <a:endParaRPr lang="es-ES" dirty="0"/>
          </a:p>
        </p:txBody>
      </p:sp>
    </p:spTree>
    <p:extLst>
      <p:ext uri="{BB962C8B-B14F-4D97-AF65-F5344CB8AC3E}">
        <p14:creationId xmlns:p14="http://schemas.microsoft.com/office/powerpoint/2010/main" val="3249208177"/>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3" r:id="rId3"/>
    <p:sldLayoutId id="2147483680" r:id="rId4"/>
    <p:sldLayoutId id="2147483678" r:id="rId5"/>
  </p:sldLayoutIdLst>
  <p:hf sldNum="0"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C5ACC1DE-CDDD-4C56-B050-C39DCCD54313}"/>
              </a:ext>
            </a:extLst>
          </p:cNvPr>
          <p:cNvSpPr/>
          <p:nvPr userDrawn="1"/>
        </p:nvSpPr>
        <p:spPr>
          <a:xfrm>
            <a:off x="0" y="0"/>
            <a:ext cx="9144000" cy="6858000"/>
          </a:xfrm>
          <a:prstGeom prst="rect">
            <a:avLst/>
          </a:prstGeom>
          <a:solidFill>
            <a:srgbClr val="29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Date Placeholder 3"/>
          <p:cNvSpPr>
            <a:spLocks noGrp="1"/>
          </p:cNvSpPr>
          <p:nvPr>
            <p:ph type="dt" sz="half" idx="2"/>
          </p:nvPr>
        </p:nvSpPr>
        <p:spPr>
          <a:xfrm>
            <a:off x="163996" y="6356351"/>
            <a:ext cx="1774135" cy="365125"/>
          </a:xfrm>
          <a:prstGeom prst="rect">
            <a:avLst/>
          </a:prstGeom>
        </p:spPr>
        <p:txBody>
          <a:bodyPr vert="horz" lIns="91440" tIns="45720" rIns="91440" bIns="45720" rtlCol="0" anchor="ctr"/>
          <a:lstStyle>
            <a:lvl1pPr algn="l">
              <a:defRPr sz="900" cap="all" baseline="0">
                <a:solidFill>
                  <a:schemeClr val="bg1"/>
                </a:solidFill>
                <a:latin typeface="Arial" panose="020B0604020202020204" pitchFamily="34" charset="0"/>
              </a:defRPr>
            </a:lvl1pPr>
          </a:lstStyle>
          <a:p>
            <a:fld id="{8E469526-6E45-7F42-9A5B-A968FB10F2EF}" type="datetime3">
              <a:rPr lang="en-US" smtClean="0"/>
              <a:pPr/>
              <a:t>3 December 2019</a:t>
            </a:fld>
            <a:endParaRPr lang="en-US" dirty="0"/>
          </a:p>
        </p:txBody>
      </p:sp>
      <p:sp>
        <p:nvSpPr>
          <p:cNvPr id="5" name="Footer Placeholder 4"/>
          <p:cNvSpPr>
            <a:spLocks noGrp="1"/>
          </p:cNvSpPr>
          <p:nvPr>
            <p:ph type="ftr" sz="quarter" idx="3"/>
          </p:nvPr>
        </p:nvSpPr>
        <p:spPr>
          <a:xfrm>
            <a:off x="3011557" y="6356351"/>
            <a:ext cx="4778237" cy="365125"/>
          </a:xfrm>
          <a:prstGeom prst="rect">
            <a:avLst/>
          </a:prstGeom>
        </p:spPr>
        <p:txBody>
          <a:bodyPr vert="horz" lIns="91440" tIns="45720" rIns="91440" bIns="45720" rtlCol="0" anchor="ctr"/>
          <a:lstStyle>
            <a:lvl1pPr algn="l">
              <a:defRPr sz="900" cap="all" baseline="0">
                <a:solidFill>
                  <a:schemeClr val="bg1"/>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8311597" y="6356351"/>
            <a:ext cx="633620" cy="365125"/>
          </a:xfrm>
          <a:prstGeom prst="rect">
            <a:avLst/>
          </a:prstGeom>
        </p:spPr>
        <p:txBody>
          <a:bodyPr vert="horz" lIns="91440" tIns="45720" rIns="91440" bIns="45720" rtlCol="0" anchor="ctr"/>
          <a:lstStyle>
            <a:lvl1pPr algn="r">
              <a:defRPr sz="900" baseline="0">
                <a:solidFill>
                  <a:schemeClr val="bg1"/>
                </a:solidFill>
              </a:defRPr>
            </a:lvl1pPr>
          </a:lstStyle>
          <a:p>
            <a:fld id="{59D79D20-9926-6947-91A9-E826DAB4C488}" type="slidenum">
              <a:rPr lang="en-US" smtClean="0"/>
              <a:pPr/>
              <a:t>‹#›</a:t>
            </a:fld>
            <a:endParaRPr lang="en-US" dirty="0"/>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5"/>
          <a:stretch>
            <a:fillRect/>
          </a:stretch>
        </p:blipFill>
        <p:spPr>
          <a:xfrm>
            <a:off x="2499154" y="1500168"/>
            <a:ext cx="4145692" cy="2757393"/>
          </a:xfrm>
          <a:prstGeom prst="rect">
            <a:avLst/>
          </a:prstGeom>
        </p:spPr>
      </p:pic>
    </p:spTree>
    <p:extLst>
      <p:ext uri="{BB962C8B-B14F-4D97-AF65-F5344CB8AC3E}">
        <p14:creationId xmlns:p14="http://schemas.microsoft.com/office/powerpoint/2010/main" val="3617722988"/>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Lst>
  <p:hf hdr="0"/>
  <p:txStyles>
    <p:titleStyle>
      <a:lvl1pPr algn="l" defTabSz="685800" rtl="0" eaLnBrk="1" latinLnBrk="0" hangingPunct="1">
        <a:lnSpc>
          <a:spcPct val="90000"/>
        </a:lnSpc>
        <a:spcBef>
          <a:spcPct val="0"/>
        </a:spcBef>
        <a:buNone/>
        <a:defRPr sz="2700" b="1" i="0" kern="1200" cap="all" baseline="0">
          <a:solidFill>
            <a:schemeClr val="tx1"/>
          </a:solidFill>
          <a:latin typeface="Arial Narrow" panose="020B060602020203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s://canvas.utwente.nl/courses/4167/assignments/22470" TargetMode="External"/><Relationship Id="rId2" Type="http://schemas.openxmlformats.org/officeDocument/2006/relationships/image" Target="../media/image4.png"/><Relationship Id="rId1" Type="http://schemas.openxmlformats.org/officeDocument/2006/relationships/slideLayout" Target="../slideLayouts/slideLayout5.xml"/><Relationship Id="rId4" Type="http://schemas.openxmlformats.org/officeDocument/2006/relationships/hyperlink" Target="https://canvas.utwente.nl/courses/4167/pages/wk-4-academic-skills-pitfalls-and-procastination?module_item_id=102728"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GI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5.xml"/><Relationship Id="rId5" Type="http://schemas.openxmlformats.org/officeDocument/2006/relationships/image" Target="../media/image17.gif"/><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3.gif"/><Relationship Id="rId3" Type="http://schemas.openxmlformats.org/officeDocument/2006/relationships/image" Target="../media/image18.png"/><Relationship Id="rId7" Type="http://schemas.openxmlformats.org/officeDocument/2006/relationships/image" Target="../media/image22.gif"/><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21.gif"/><Relationship Id="rId5" Type="http://schemas.openxmlformats.org/officeDocument/2006/relationships/image" Target="../media/image20.gif"/><Relationship Id="rId4" Type="http://schemas.openxmlformats.org/officeDocument/2006/relationships/image" Target="../media/image19.gif"/></Relationships>
</file>

<file path=ppt/slides/_rels/slide7.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85766F4-2B26-4102-8FF6-35B9B1332825}"/>
              </a:ext>
            </a:extLst>
          </p:cNvPr>
          <p:cNvSpPr>
            <a:spLocks noGrp="1"/>
          </p:cNvSpPr>
          <p:nvPr>
            <p:ph type="dt" sz="half" idx="10"/>
          </p:nvPr>
        </p:nvSpPr>
        <p:spPr/>
        <p:txBody>
          <a:bodyPr/>
          <a:lstStyle/>
          <a:p>
            <a:fld id="{B46EEF56-242D-4244-B1A5-94B892795E2B}" type="datetime3">
              <a:rPr lang="en-US" smtClean="0"/>
              <a:t>3 December 2019</a:t>
            </a:fld>
            <a:endParaRPr lang="en-US" dirty="0"/>
          </a:p>
        </p:txBody>
      </p:sp>
      <p:sp>
        <p:nvSpPr>
          <p:cNvPr id="3" name="Marcador de pie de página 2">
            <a:extLst>
              <a:ext uri="{FF2B5EF4-FFF2-40B4-BE49-F238E27FC236}">
                <a16:creationId xmlns:a16="http://schemas.microsoft.com/office/drawing/2014/main" id="{56919A8F-D7FE-4DA5-B548-1ACC78825DB7}"/>
              </a:ext>
            </a:extLst>
          </p:cNvPr>
          <p:cNvSpPr>
            <a:spLocks noGrp="1"/>
          </p:cNvSpPr>
          <p:nvPr>
            <p:ph type="ftr" sz="quarter" idx="11"/>
          </p:nvPr>
        </p:nvSpPr>
        <p:spPr/>
        <p:txBody>
          <a:bodyPr/>
          <a:lstStyle/>
          <a:p>
            <a:r>
              <a:rPr lang="en-US" dirty="0"/>
              <a:t>Yeray del </a:t>
            </a:r>
            <a:r>
              <a:rPr lang="en-US" dirty="0" err="1"/>
              <a:t>cristo</a:t>
            </a:r>
            <a:r>
              <a:rPr lang="en-US" dirty="0"/>
              <a:t> barrios fleitas</a:t>
            </a:r>
          </a:p>
        </p:txBody>
      </p:sp>
      <p:sp>
        <p:nvSpPr>
          <p:cNvPr id="4" name="Marcador de número de diapositiva 3">
            <a:extLst>
              <a:ext uri="{FF2B5EF4-FFF2-40B4-BE49-F238E27FC236}">
                <a16:creationId xmlns:a16="http://schemas.microsoft.com/office/drawing/2014/main" id="{A0CD36F6-F5F9-4D26-A8EE-1B4B04DBD8E7}"/>
              </a:ext>
            </a:extLst>
          </p:cNvPr>
          <p:cNvSpPr>
            <a:spLocks noGrp="1"/>
          </p:cNvSpPr>
          <p:nvPr>
            <p:ph type="sldNum" sz="quarter" idx="12"/>
          </p:nvPr>
        </p:nvSpPr>
        <p:spPr/>
        <p:txBody>
          <a:bodyPr/>
          <a:lstStyle/>
          <a:p>
            <a:fld id="{59D79D20-9926-6947-91A9-E826DAB4C488}" type="slidenum">
              <a:rPr lang="en-US" smtClean="0"/>
              <a:pPr/>
              <a:t>1</a:t>
            </a:fld>
            <a:endParaRPr lang="en-US" dirty="0"/>
          </a:p>
        </p:txBody>
      </p:sp>
      <p:sp>
        <p:nvSpPr>
          <p:cNvPr id="5" name="Título 4">
            <a:extLst>
              <a:ext uri="{FF2B5EF4-FFF2-40B4-BE49-F238E27FC236}">
                <a16:creationId xmlns:a16="http://schemas.microsoft.com/office/drawing/2014/main" id="{F1002D20-4088-43E6-8005-665F38E2F0AB}"/>
              </a:ext>
            </a:extLst>
          </p:cNvPr>
          <p:cNvSpPr>
            <a:spLocks noGrp="1"/>
          </p:cNvSpPr>
          <p:nvPr>
            <p:ph type="title"/>
          </p:nvPr>
        </p:nvSpPr>
        <p:spPr/>
        <p:txBody>
          <a:bodyPr/>
          <a:lstStyle/>
          <a:p>
            <a:r>
              <a:rPr lang="en-US" noProof="0" dirty="0"/>
              <a:t>Module ii – academic skills</a:t>
            </a:r>
          </a:p>
        </p:txBody>
      </p:sp>
      <p:sp>
        <p:nvSpPr>
          <p:cNvPr id="6" name="Marcador de texto 5">
            <a:extLst>
              <a:ext uri="{FF2B5EF4-FFF2-40B4-BE49-F238E27FC236}">
                <a16:creationId xmlns:a16="http://schemas.microsoft.com/office/drawing/2014/main" id="{165454A1-9851-4697-BF00-3E9A3031F363}"/>
              </a:ext>
            </a:extLst>
          </p:cNvPr>
          <p:cNvSpPr>
            <a:spLocks noGrp="1"/>
          </p:cNvSpPr>
          <p:nvPr>
            <p:ph type="body" sz="quarter" idx="13"/>
          </p:nvPr>
        </p:nvSpPr>
        <p:spPr/>
        <p:txBody>
          <a:bodyPr/>
          <a:lstStyle/>
          <a:p>
            <a:r>
              <a:rPr lang="en-US" noProof="0" dirty="0"/>
              <a:t>Week 4: </a:t>
            </a:r>
            <a:r>
              <a:rPr lang="en-US" noProof="0" dirty="0" err="1"/>
              <a:t>WorkSHOP</a:t>
            </a:r>
            <a:r>
              <a:rPr lang="en-US" noProof="0" dirty="0"/>
              <a:t> in PROCRASTINATION</a:t>
            </a:r>
          </a:p>
        </p:txBody>
      </p:sp>
      <p:sp>
        <p:nvSpPr>
          <p:cNvPr id="7" name="Marcador de texto 6">
            <a:extLst>
              <a:ext uri="{FF2B5EF4-FFF2-40B4-BE49-F238E27FC236}">
                <a16:creationId xmlns:a16="http://schemas.microsoft.com/office/drawing/2014/main" id="{04D66524-0B61-4EDA-BF55-04337014F2FC}"/>
              </a:ext>
            </a:extLst>
          </p:cNvPr>
          <p:cNvSpPr>
            <a:spLocks noGrp="1"/>
          </p:cNvSpPr>
          <p:nvPr>
            <p:ph type="body" sz="quarter" idx="14"/>
          </p:nvPr>
        </p:nvSpPr>
        <p:spPr>
          <a:xfrm>
            <a:off x="964733" y="347664"/>
            <a:ext cx="4857113" cy="477837"/>
          </a:xfrm>
        </p:spPr>
        <p:txBody>
          <a:bodyPr/>
          <a:lstStyle/>
          <a:p>
            <a:r>
              <a:rPr lang="en-US" noProof="0" dirty="0"/>
              <a:t>Technical computer science program</a:t>
            </a:r>
          </a:p>
        </p:txBody>
      </p:sp>
      <p:sp>
        <p:nvSpPr>
          <p:cNvPr id="8" name="Elipse 7">
            <a:extLst>
              <a:ext uri="{FF2B5EF4-FFF2-40B4-BE49-F238E27FC236}">
                <a16:creationId xmlns:a16="http://schemas.microsoft.com/office/drawing/2014/main" id="{8BCF4565-C0D8-4AF6-A751-FCD0A565FF44}"/>
              </a:ext>
            </a:extLst>
          </p:cNvPr>
          <p:cNvSpPr/>
          <p:nvPr/>
        </p:nvSpPr>
        <p:spPr>
          <a:xfrm>
            <a:off x="218660" y="157404"/>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9" name="Picture 8">
            <a:extLst>
              <a:ext uri="{FF2B5EF4-FFF2-40B4-BE49-F238E27FC236}">
                <a16:creationId xmlns:a16="http://schemas.microsoft.com/office/drawing/2014/main" id="{083521EB-356F-4423-BEBD-F02C880A812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30747" y="176482"/>
            <a:ext cx="619178" cy="619178"/>
          </a:xfrm>
          <a:prstGeom prst="rect">
            <a:avLst/>
          </a:prstGeom>
        </p:spPr>
      </p:pic>
    </p:spTree>
    <p:extLst>
      <p:ext uri="{BB962C8B-B14F-4D97-AF65-F5344CB8AC3E}">
        <p14:creationId xmlns:p14="http://schemas.microsoft.com/office/powerpoint/2010/main" val="24985139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EXPECTANCY</a:t>
            </a:r>
          </a:p>
        </p:txBody>
      </p:sp>
      <p:sp>
        <p:nvSpPr>
          <p:cNvPr id="12" name="Elipse 8">
            <a:extLst>
              <a:ext uri="{FF2B5EF4-FFF2-40B4-BE49-F238E27FC236}">
                <a16:creationId xmlns:a16="http://schemas.microsoft.com/office/drawing/2014/main" id="{2C2E907B-B896-4957-A89F-D0E8F5C6EEB5}"/>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8">
            <a:extLst>
              <a:ext uri="{FF2B5EF4-FFF2-40B4-BE49-F238E27FC236}">
                <a16:creationId xmlns:a16="http://schemas.microsoft.com/office/drawing/2014/main" id="{FB49F2EE-3B99-4370-992B-F5602B4D8E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0" name="Rectángulo 19">
            <a:extLst>
              <a:ext uri="{FF2B5EF4-FFF2-40B4-BE49-F238E27FC236}">
                <a16:creationId xmlns:a16="http://schemas.microsoft.com/office/drawing/2014/main" id="{2C39117D-EDE8-409A-B1D1-930088072276}"/>
              </a:ext>
            </a:extLst>
          </p:cNvPr>
          <p:cNvSpPr/>
          <p:nvPr/>
        </p:nvSpPr>
        <p:spPr>
          <a:xfrm>
            <a:off x="-2" y="1029499"/>
            <a:ext cx="65304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1">
            <a:extLst>
              <a:ext uri="{FF2B5EF4-FFF2-40B4-BE49-F238E27FC236}">
                <a16:creationId xmlns:a16="http://schemas.microsoft.com/office/drawing/2014/main" id="{0EB93E85-258B-4275-8D75-EEF98BE762CF}"/>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ILO         PROCRASTINATION</a:t>
            </a:r>
            <a:r>
              <a:rPr lang="en-GB" sz="1200" dirty="0">
                <a:solidFill>
                  <a:schemeClr val="bg1"/>
                </a:solidFill>
              </a:rPr>
              <a:t>         </a:t>
            </a:r>
            <a:r>
              <a:rPr lang="en-GB" sz="1200" dirty="0">
                <a:solidFill>
                  <a:schemeClr val="tx1">
                    <a:lumMod val="65000"/>
                    <a:lumOff val="35000"/>
                  </a:schemeClr>
                </a:solidFill>
              </a:rPr>
              <a:t>VALUE         </a:t>
            </a:r>
            <a:r>
              <a:rPr lang="en-GB" sz="1200" dirty="0">
                <a:solidFill>
                  <a:schemeClr val="bg1"/>
                </a:solidFill>
              </a:rPr>
              <a:t>EXPECTANCY</a:t>
            </a:r>
            <a:r>
              <a:rPr lang="en-GB" sz="1200" dirty="0">
                <a:solidFill>
                  <a:schemeClr val="tx1">
                    <a:lumMod val="65000"/>
                    <a:lumOff val="35000"/>
                  </a:schemeClr>
                </a:solidFill>
              </a:rPr>
              <a:t>         DELAY         IMPULSIVINESS         NEXT STEPS</a:t>
            </a:r>
            <a:endParaRPr lang="en-GB" dirty="0">
              <a:solidFill>
                <a:schemeClr val="tx1">
                  <a:lumMod val="65000"/>
                  <a:lumOff val="35000"/>
                </a:schemeClr>
              </a:solidFill>
            </a:endParaRPr>
          </a:p>
        </p:txBody>
      </p:sp>
      <p:sp>
        <p:nvSpPr>
          <p:cNvPr id="11" name="CuadroTexto 10">
            <a:extLst>
              <a:ext uri="{FF2B5EF4-FFF2-40B4-BE49-F238E27FC236}">
                <a16:creationId xmlns:a16="http://schemas.microsoft.com/office/drawing/2014/main" id="{CBA706BB-44D0-4015-880E-36AE4D3D1112}"/>
              </a:ext>
            </a:extLst>
          </p:cNvPr>
          <p:cNvSpPr txBox="1"/>
          <p:nvPr/>
        </p:nvSpPr>
        <p:spPr>
          <a:xfrm>
            <a:off x="151002" y="1602297"/>
            <a:ext cx="4311941" cy="2339102"/>
          </a:xfrm>
          <a:prstGeom prst="rect">
            <a:avLst/>
          </a:prstGeom>
          <a:noFill/>
        </p:spPr>
        <p:txBody>
          <a:bodyPr wrap="square" rtlCol="0">
            <a:spAutoFit/>
          </a:bodyPr>
          <a:lstStyle/>
          <a:p>
            <a:pPr algn="ctr"/>
            <a:r>
              <a:rPr lang="es-ES" b="1" dirty="0" err="1"/>
              <a:t>Main</a:t>
            </a:r>
            <a:r>
              <a:rPr lang="es-ES" b="1" dirty="0"/>
              <a:t> causes</a:t>
            </a:r>
          </a:p>
          <a:p>
            <a:endParaRPr lang="es-ES" sz="1600" dirty="0"/>
          </a:p>
          <a:p>
            <a:r>
              <a:rPr lang="en-US" sz="1600" dirty="0"/>
              <a:t>Low confidence:</a:t>
            </a:r>
          </a:p>
          <a:p>
            <a:pPr lvl="1"/>
            <a:r>
              <a:rPr lang="nl-NL" sz="1600" dirty="0"/>
              <a:t>- </a:t>
            </a:r>
            <a:r>
              <a:rPr lang="en-US" sz="1600" dirty="0"/>
              <a:t>Fear of failure</a:t>
            </a:r>
          </a:p>
          <a:p>
            <a:pPr lvl="1"/>
            <a:r>
              <a:rPr lang="nl-NL" sz="1600" dirty="0"/>
              <a:t>- </a:t>
            </a:r>
            <a:r>
              <a:rPr lang="en-US" sz="1600" dirty="0"/>
              <a:t>Sense of pointlessness</a:t>
            </a:r>
          </a:p>
          <a:p>
            <a:pPr lvl="1"/>
            <a:endParaRPr lang="en-US" sz="1600" dirty="0"/>
          </a:p>
          <a:p>
            <a:r>
              <a:rPr lang="en-US" sz="1600" dirty="0"/>
              <a:t>High confidence:</a:t>
            </a:r>
          </a:p>
          <a:p>
            <a:pPr lvl="1"/>
            <a:r>
              <a:rPr lang="nl-NL" sz="1600" dirty="0"/>
              <a:t>- </a:t>
            </a:r>
            <a:r>
              <a:rPr lang="en-US" sz="1600" dirty="0"/>
              <a:t>Lack of urgency</a:t>
            </a:r>
          </a:p>
          <a:p>
            <a:pPr lvl="1"/>
            <a:r>
              <a:rPr lang="nl-NL" sz="1600" dirty="0"/>
              <a:t>- </a:t>
            </a:r>
            <a:r>
              <a:rPr lang="en-US" sz="1600" dirty="0"/>
              <a:t>No challenge = no enjoyment</a:t>
            </a:r>
          </a:p>
        </p:txBody>
      </p:sp>
      <p:sp>
        <p:nvSpPr>
          <p:cNvPr id="14" name="CuadroTexto 13">
            <a:extLst>
              <a:ext uri="{FF2B5EF4-FFF2-40B4-BE49-F238E27FC236}">
                <a16:creationId xmlns:a16="http://schemas.microsoft.com/office/drawing/2014/main" id="{330EA99C-2A03-4B20-90BA-A8F93E8FA6F5}"/>
              </a:ext>
            </a:extLst>
          </p:cNvPr>
          <p:cNvSpPr txBox="1"/>
          <p:nvPr/>
        </p:nvSpPr>
        <p:spPr>
          <a:xfrm>
            <a:off x="3741490" y="1602297"/>
            <a:ext cx="5252907" cy="3385542"/>
          </a:xfrm>
          <a:prstGeom prst="rect">
            <a:avLst/>
          </a:prstGeom>
          <a:noFill/>
        </p:spPr>
        <p:txBody>
          <a:bodyPr wrap="square" rtlCol="0">
            <a:spAutoFit/>
          </a:bodyPr>
          <a:lstStyle/>
          <a:p>
            <a:pPr algn="ctr"/>
            <a:r>
              <a:rPr lang="es-ES" b="1" dirty="0" err="1"/>
              <a:t>Solution</a:t>
            </a:r>
            <a:r>
              <a:rPr lang="es-ES" b="1" dirty="0"/>
              <a:t>: </a:t>
            </a:r>
            <a:r>
              <a:rPr lang="nl-NL" b="1" dirty="0"/>
              <a:t>Creating an optimum of confidence</a:t>
            </a:r>
          </a:p>
          <a:p>
            <a:pPr algn="ctr"/>
            <a:endParaRPr lang="es-ES" dirty="0"/>
          </a:p>
          <a:p>
            <a:r>
              <a:rPr lang="en-US" sz="1600" dirty="0"/>
              <a:t>Confidence too low:</a:t>
            </a:r>
          </a:p>
          <a:p>
            <a:pPr lvl="1"/>
            <a:r>
              <a:rPr lang="nl-NL" sz="1600" dirty="0"/>
              <a:t>- </a:t>
            </a:r>
            <a:r>
              <a:rPr lang="en-US" sz="1600" dirty="0"/>
              <a:t>Break down task in subtasks, that are sufficiently challenging but not overwhelming;</a:t>
            </a:r>
          </a:p>
          <a:p>
            <a:pPr lvl="1"/>
            <a:r>
              <a:rPr lang="nl-NL" sz="1600" dirty="0"/>
              <a:t>- </a:t>
            </a:r>
            <a:r>
              <a:rPr lang="en-US" sz="1600" dirty="0"/>
              <a:t>Enlist others = “control” expectations;</a:t>
            </a:r>
          </a:p>
          <a:p>
            <a:pPr lvl="1"/>
            <a:r>
              <a:rPr lang="nl-NL" sz="1600" dirty="0"/>
              <a:t>- </a:t>
            </a:r>
            <a:r>
              <a:rPr lang="en-US" sz="1600" dirty="0"/>
              <a:t>Keep your ideas positive;</a:t>
            </a:r>
          </a:p>
          <a:p>
            <a:pPr lvl="1"/>
            <a:r>
              <a:rPr lang="nl-NL" sz="1600" dirty="0"/>
              <a:t>- </a:t>
            </a:r>
            <a:r>
              <a:rPr lang="en-US" sz="1600" dirty="0"/>
              <a:t>Seek help when you get stuck</a:t>
            </a:r>
          </a:p>
          <a:p>
            <a:pPr lvl="1"/>
            <a:endParaRPr lang="en-US" sz="1600" dirty="0"/>
          </a:p>
          <a:p>
            <a:r>
              <a:rPr lang="en-US" sz="1600" dirty="0"/>
              <a:t>Confidence too high:</a:t>
            </a:r>
          </a:p>
          <a:p>
            <a:pPr lvl="1"/>
            <a:r>
              <a:rPr lang="nl-NL" sz="1600" dirty="0"/>
              <a:t>- </a:t>
            </a:r>
            <a:r>
              <a:rPr lang="en-US" sz="1600" dirty="0"/>
              <a:t>Raise the bar, set higher goals;</a:t>
            </a:r>
          </a:p>
          <a:p>
            <a:pPr lvl="1"/>
            <a:r>
              <a:rPr lang="nl-NL" sz="1600" dirty="0"/>
              <a:t>- </a:t>
            </a:r>
            <a:r>
              <a:rPr lang="en-US" sz="1600" dirty="0"/>
              <a:t>Build in a reality check (are you really that good?).</a:t>
            </a:r>
          </a:p>
          <a:p>
            <a:pPr lvl="1"/>
            <a:endParaRPr lang="nl-NL" dirty="0"/>
          </a:p>
        </p:txBody>
      </p:sp>
      <p:pic>
        <p:nvPicPr>
          <p:cNvPr id="15" name="Picture 3">
            <a:extLst>
              <a:ext uri="{FF2B5EF4-FFF2-40B4-BE49-F238E27FC236}">
                <a16:creationId xmlns:a16="http://schemas.microsoft.com/office/drawing/2014/main" id="{7CFDD386-E6CA-4F56-B3A7-CE106C7121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76912" y="3836889"/>
            <a:ext cx="3242674" cy="2301899"/>
          </a:xfrm>
          <a:prstGeom prst="rect">
            <a:avLst/>
          </a:prstGeom>
          <a:noFill/>
          <a:ln w="9525">
            <a:noFill/>
            <a:miter lim="800000"/>
            <a:headEnd/>
            <a:tailEnd/>
          </a:ln>
        </p:spPr>
      </p:pic>
    </p:spTree>
    <p:extLst>
      <p:ext uri="{BB962C8B-B14F-4D97-AF65-F5344CB8AC3E}">
        <p14:creationId xmlns:p14="http://schemas.microsoft.com/office/powerpoint/2010/main" val="29263595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VALUE</a:t>
            </a:r>
          </a:p>
        </p:txBody>
      </p:sp>
      <p:sp>
        <p:nvSpPr>
          <p:cNvPr id="12" name="Elipse 8">
            <a:extLst>
              <a:ext uri="{FF2B5EF4-FFF2-40B4-BE49-F238E27FC236}">
                <a16:creationId xmlns:a16="http://schemas.microsoft.com/office/drawing/2014/main" id="{2C2E907B-B896-4957-A89F-D0E8F5C6EEB5}"/>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8">
            <a:extLst>
              <a:ext uri="{FF2B5EF4-FFF2-40B4-BE49-F238E27FC236}">
                <a16:creationId xmlns:a16="http://schemas.microsoft.com/office/drawing/2014/main" id="{FB49F2EE-3B99-4370-992B-F5602B4D8E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0" name="Rectángulo 19">
            <a:extLst>
              <a:ext uri="{FF2B5EF4-FFF2-40B4-BE49-F238E27FC236}">
                <a16:creationId xmlns:a16="http://schemas.microsoft.com/office/drawing/2014/main" id="{2C39117D-EDE8-409A-B1D1-930088072276}"/>
              </a:ext>
            </a:extLst>
          </p:cNvPr>
          <p:cNvSpPr/>
          <p:nvPr/>
        </p:nvSpPr>
        <p:spPr>
          <a:xfrm>
            <a:off x="-2" y="1029499"/>
            <a:ext cx="58752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 name="CuadroTexto 1">
            <a:extLst>
              <a:ext uri="{FF2B5EF4-FFF2-40B4-BE49-F238E27FC236}">
                <a16:creationId xmlns:a16="http://schemas.microsoft.com/office/drawing/2014/main" id="{4D751422-7247-46C2-BB28-8710A2C8F144}"/>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ILO         PROCRASTINATION</a:t>
            </a:r>
            <a:r>
              <a:rPr lang="en-GB" sz="1200" dirty="0">
                <a:solidFill>
                  <a:schemeClr val="bg1"/>
                </a:solidFill>
              </a:rPr>
              <a:t>         VALUE</a:t>
            </a:r>
            <a:r>
              <a:rPr lang="en-GB" sz="1200" dirty="0">
                <a:solidFill>
                  <a:schemeClr val="tx1">
                    <a:lumMod val="65000"/>
                    <a:lumOff val="35000"/>
                  </a:schemeClr>
                </a:solidFill>
              </a:rPr>
              <a:t>         EXPECTANCY         DELAY         IMPULSIVINESS         NEXT STEPS</a:t>
            </a:r>
            <a:endParaRPr lang="en-GB" dirty="0">
              <a:solidFill>
                <a:schemeClr val="tx1">
                  <a:lumMod val="65000"/>
                  <a:lumOff val="35000"/>
                </a:schemeClr>
              </a:solidFill>
            </a:endParaRPr>
          </a:p>
        </p:txBody>
      </p:sp>
      <p:sp>
        <p:nvSpPr>
          <p:cNvPr id="2" name="CuadroTexto 1">
            <a:extLst>
              <a:ext uri="{FF2B5EF4-FFF2-40B4-BE49-F238E27FC236}">
                <a16:creationId xmlns:a16="http://schemas.microsoft.com/office/drawing/2014/main" id="{ACB23085-8EB3-4A69-ABDA-67633834846A}"/>
              </a:ext>
            </a:extLst>
          </p:cNvPr>
          <p:cNvSpPr txBox="1"/>
          <p:nvPr/>
        </p:nvSpPr>
        <p:spPr>
          <a:xfrm>
            <a:off x="151002" y="1602297"/>
            <a:ext cx="4311941" cy="4555093"/>
          </a:xfrm>
          <a:prstGeom prst="rect">
            <a:avLst/>
          </a:prstGeom>
          <a:noFill/>
        </p:spPr>
        <p:txBody>
          <a:bodyPr wrap="square" rtlCol="0">
            <a:spAutoFit/>
          </a:bodyPr>
          <a:lstStyle/>
          <a:p>
            <a:pPr algn="ctr"/>
            <a:r>
              <a:rPr lang="es-ES" b="1" dirty="0" err="1"/>
              <a:t>Main</a:t>
            </a:r>
            <a:r>
              <a:rPr lang="es-ES" b="1" dirty="0"/>
              <a:t> causes</a:t>
            </a:r>
          </a:p>
          <a:p>
            <a:endParaRPr lang="es-ES" sz="1600" dirty="0"/>
          </a:p>
          <a:p>
            <a:r>
              <a:rPr lang="en-US" sz="1600" b="1" dirty="0"/>
              <a:t>Unknown Value:</a:t>
            </a:r>
          </a:p>
          <a:p>
            <a:pPr lvl="1"/>
            <a:r>
              <a:rPr lang="en-US" sz="1600" dirty="0"/>
              <a:t>- Don't know what value a task has</a:t>
            </a:r>
          </a:p>
          <a:p>
            <a:pPr lvl="1"/>
            <a:r>
              <a:rPr lang="en-US" sz="1600" dirty="0"/>
              <a:t>- Don't know in what order you should act</a:t>
            </a:r>
          </a:p>
          <a:p>
            <a:pPr lvl="1"/>
            <a:endParaRPr lang="en-US" sz="1600" dirty="0"/>
          </a:p>
          <a:p>
            <a:r>
              <a:rPr lang="en-US" sz="1600" b="1" dirty="0"/>
              <a:t>Undervalued tasks:</a:t>
            </a:r>
          </a:p>
          <a:p>
            <a:pPr lvl="1"/>
            <a:r>
              <a:rPr lang="nl-NL" sz="1600" dirty="0"/>
              <a:t>- </a:t>
            </a:r>
            <a:r>
              <a:rPr lang="nl-NL" sz="1600" dirty="0" err="1"/>
              <a:t>This</a:t>
            </a:r>
            <a:r>
              <a:rPr lang="nl-NL" sz="1600" dirty="0"/>
              <a:t> </a:t>
            </a:r>
            <a:r>
              <a:rPr lang="nl-NL" sz="1600" dirty="0" err="1"/>
              <a:t>task</a:t>
            </a:r>
            <a:r>
              <a:rPr lang="nl-NL" sz="1600" dirty="0"/>
              <a:t> is </a:t>
            </a:r>
            <a:r>
              <a:rPr lang="nl-NL" sz="1600" dirty="0" err="1"/>
              <a:t>unimportant</a:t>
            </a:r>
            <a:r>
              <a:rPr lang="nl-NL" sz="1600" dirty="0"/>
              <a:t> </a:t>
            </a:r>
            <a:r>
              <a:rPr lang="nl-NL" sz="1600" dirty="0" err="1"/>
              <a:t>to</a:t>
            </a:r>
            <a:r>
              <a:rPr lang="nl-NL" sz="1600" dirty="0"/>
              <a:t> </a:t>
            </a:r>
            <a:r>
              <a:rPr lang="nl-NL" sz="1600" dirty="0" err="1"/>
              <a:t>you</a:t>
            </a:r>
            <a:endParaRPr lang="nl-NL" sz="1600" dirty="0"/>
          </a:p>
          <a:p>
            <a:pPr lvl="1"/>
            <a:r>
              <a:rPr lang="nl-NL" sz="1600" dirty="0"/>
              <a:t>- The </a:t>
            </a:r>
            <a:r>
              <a:rPr lang="nl-NL" sz="1600" dirty="0" err="1"/>
              <a:t>task</a:t>
            </a:r>
            <a:r>
              <a:rPr lang="nl-NL" sz="1600" dirty="0"/>
              <a:t> </a:t>
            </a:r>
            <a:r>
              <a:rPr lang="nl-NL" sz="1600" dirty="0" err="1"/>
              <a:t>doesn’t</a:t>
            </a:r>
            <a:r>
              <a:rPr lang="nl-NL" sz="1600" dirty="0"/>
              <a:t> </a:t>
            </a:r>
            <a:r>
              <a:rPr lang="nl-NL" sz="1600" dirty="0" err="1"/>
              <a:t>seem</a:t>
            </a:r>
            <a:r>
              <a:rPr lang="nl-NL" sz="1600" dirty="0"/>
              <a:t> </a:t>
            </a:r>
            <a:r>
              <a:rPr lang="nl-NL" sz="1600" dirty="0" err="1"/>
              <a:t>related</a:t>
            </a:r>
            <a:r>
              <a:rPr lang="nl-NL" sz="1600" dirty="0"/>
              <a:t> </a:t>
            </a:r>
            <a:r>
              <a:rPr lang="nl-NL" sz="1600" dirty="0" err="1"/>
              <a:t>to</a:t>
            </a:r>
            <a:r>
              <a:rPr lang="nl-NL" sz="1600" dirty="0"/>
              <a:t> “</a:t>
            </a:r>
            <a:r>
              <a:rPr lang="nl-NL" sz="1600" dirty="0" err="1"/>
              <a:t>higher</a:t>
            </a:r>
            <a:r>
              <a:rPr lang="nl-NL" sz="1600" dirty="0"/>
              <a:t>” goals</a:t>
            </a:r>
          </a:p>
          <a:p>
            <a:pPr lvl="1"/>
            <a:endParaRPr lang="nl-NL" sz="1600" dirty="0"/>
          </a:p>
          <a:p>
            <a:pPr lvl="1"/>
            <a:endParaRPr lang="nl-NL" sz="1600" dirty="0"/>
          </a:p>
          <a:p>
            <a:r>
              <a:rPr lang="nl-NL" sz="1600" b="1" dirty="0" err="1"/>
              <a:t>Unpleasant</a:t>
            </a:r>
            <a:r>
              <a:rPr lang="nl-NL" sz="1600" b="1" dirty="0"/>
              <a:t> </a:t>
            </a:r>
            <a:r>
              <a:rPr lang="nl-NL" sz="1600" b="1" dirty="0" err="1"/>
              <a:t>tasks</a:t>
            </a:r>
            <a:r>
              <a:rPr lang="nl-NL" sz="1600" b="1" dirty="0"/>
              <a:t>:</a:t>
            </a:r>
          </a:p>
          <a:p>
            <a:pPr lvl="1"/>
            <a:r>
              <a:rPr lang="nl-NL" sz="1600" dirty="0"/>
              <a:t>- </a:t>
            </a:r>
            <a:r>
              <a:rPr lang="nl-NL" sz="1600" dirty="0" err="1"/>
              <a:t>You</a:t>
            </a:r>
            <a:r>
              <a:rPr lang="nl-NL" sz="1600" dirty="0"/>
              <a:t> feel </a:t>
            </a:r>
            <a:r>
              <a:rPr lang="nl-NL" sz="1600" dirty="0" err="1"/>
              <a:t>resistance</a:t>
            </a:r>
            <a:r>
              <a:rPr lang="nl-NL" sz="1600" dirty="0"/>
              <a:t> </a:t>
            </a:r>
            <a:r>
              <a:rPr lang="nl-NL" sz="1600" dirty="0" err="1"/>
              <a:t>towards</a:t>
            </a:r>
            <a:r>
              <a:rPr lang="nl-NL" sz="1600" dirty="0"/>
              <a:t> </a:t>
            </a:r>
            <a:r>
              <a:rPr lang="nl-NL" sz="1600" dirty="0" err="1"/>
              <a:t>executing</a:t>
            </a:r>
            <a:r>
              <a:rPr lang="nl-NL" sz="1600" dirty="0"/>
              <a:t> </a:t>
            </a:r>
            <a:r>
              <a:rPr lang="nl-NL" sz="1600" dirty="0" err="1"/>
              <a:t>this</a:t>
            </a:r>
            <a:r>
              <a:rPr lang="nl-NL" sz="1600" dirty="0"/>
              <a:t> </a:t>
            </a:r>
            <a:r>
              <a:rPr lang="nl-NL" sz="1600" dirty="0" err="1"/>
              <a:t>task</a:t>
            </a:r>
            <a:r>
              <a:rPr lang="nl-NL" sz="1600" dirty="0"/>
              <a:t> </a:t>
            </a:r>
          </a:p>
          <a:p>
            <a:pPr lvl="1"/>
            <a:r>
              <a:rPr lang="nl-NL" sz="1600" dirty="0"/>
              <a:t>- </a:t>
            </a:r>
            <a:r>
              <a:rPr lang="nl-NL" sz="1600" dirty="0" err="1"/>
              <a:t>You</a:t>
            </a:r>
            <a:r>
              <a:rPr lang="nl-NL" sz="1600" dirty="0"/>
              <a:t> </a:t>
            </a:r>
            <a:r>
              <a:rPr lang="nl-NL" sz="1600" dirty="0" err="1"/>
              <a:t>see</a:t>
            </a:r>
            <a:r>
              <a:rPr lang="nl-NL" sz="1600" dirty="0"/>
              <a:t> </a:t>
            </a:r>
            <a:r>
              <a:rPr lang="nl-NL" sz="1600" dirty="0" err="1"/>
              <a:t>the</a:t>
            </a:r>
            <a:r>
              <a:rPr lang="nl-NL" sz="1600" dirty="0"/>
              <a:t> </a:t>
            </a:r>
            <a:r>
              <a:rPr lang="nl-NL" sz="1600" dirty="0" err="1"/>
              <a:t>task</a:t>
            </a:r>
            <a:r>
              <a:rPr lang="nl-NL" sz="1600" dirty="0"/>
              <a:t> as a </a:t>
            </a:r>
            <a:r>
              <a:rPr lang="nl-NL" sz="1600" dirty="0" err="1"/>
              <a:t>necessary</a:t>
            </a:r>
            <a:r>
              <a:rPr lang="nl-NL" sz="1600" dirty="0"/>
              <a:t> </a:t>
            </a:r>
            <a:r>
              <a:rPr lang="nl-NL" sz="1600" dirty="0" err="1"/>
              <a:t>evil</a:t>
            </a:r>
            <a:endParaRPr lang="nl-NL" sz="1600" dirty="0"/>
          </a:p>
          <a:p>
            <a:pPr lvl="1"/>
            <a:r>
              <a:rPr lang="nl-NL" sz="1600" dirty="0"/>
              <a:t>- </a:t>
            </a:r>
            <a:r>
              <a:rPr lang="nl-NL" sz="1600" dirty="0" err="1"/>
              <a:t>There</a:t>
            </a:r>
            <a:r>
              <a:rPr lang="nl-NL" sz="1600" dirty="0"/>
              <a:t> are far more </a:t>
            </a:r>
            <a:r>
              <a:rPr lang="nl-NL" sz="1600" dirty="0" err="1"/>
              <a:t>pleasant</a:t>
            </a:r>
            <a:r>
              <a:rPr lang="nl-NL" sz="1600" dirty="0"/>
              <a:t> </a:t>
            </a:r>
            <a:r>
              <a:rPr lang="nl-NL" sz="1600" dirty="0" err="1"/>
              <a:t>activities</a:t>
            </a:r>
            <a:r>
              <a:rPr lang="nl-NL" sz="1600" dirty="0"/>
              <a:t> at hand</a:t>
            </a:r>
          </a:p>
        </p:txBody>
      </p:sp>
      <p:sp>
        <p:nvSpPr>
          <p:cNvPr id="11" name="CuadroTexto 10">
            <a:extLst>
              <a:ext uri="{FF2B5EF4-FFF2-40B4-BE49-F238E27FC236}">
                <a16:creationId xmlns:a16="http://schemas.microsoft.com/office/drawing/2014/main" id="{9C93D34C-A664-487D-A578-F68B7E92756A}"/>
              </a:ext>
            </a:extLst>
          </p:cNvPr>
          <p:cNvSpPr txBox="1"/>
          <p:nvPr/>
        </p:nvSpPr>
        <p:spPr>
          <a:xfrm>
            <a:off x="4572000" y="1602297"/>
            <a:ext cx="4422397" cy="4862870"/>
          </a:xfrm>
          <a:prstGeom prst="rect">
            <a:avLst/>
          </a:prstGeom>
          <a:noFill/>
        </p:spPr>
        <p:txBody>
          <a:bodyPr wrap="square" rtlCol="0">
            <a:spAutoFit/>
          </a:bodyPr>
          <a:lstStyle/>
          <a:p>
            <a:pPr algn="ctr"/>
            <a:r>
              <a:rPr lang="es-ES" b="1" dirty="0" err="1"/>
              <a:t>Solution</a:t>
            </a:r>
            <a:r>
              <a:rPr lang="es-ES" b="1" dirty="0"/>
              <a:t>: </a:t>
            </a:r>
            <a:r>
              <a:rPr lang="es-ES" b="1" dirty="0" err="1"/>
              <a:t>Increase</a:t>
            </a:r>
            <a:r>
              <a:rPr lang="es-ES" b="1" dirty="0"/>
              <a:t> </a:t>
            </a:r>
            <a:r>
              <a:rPr lang="es-ES" b="1" dirty="0" err="1"/>
              <a:t>value</a:t>
            </a:r>
            <a:r>
              <a:rPr lang="es-ES" b="1" dirty="0"/>
              <a:t> and </a:t>
            </a:r>
            <a:r>
              <a:rPr lang="es-ES" b="1" dirty="0" err="1"/>
              <a:t>fun</a:t>
            </a:r>
            <a:endParaRPr lang="es-ES" b="1" dirty="0"/>
          </a:p>
          <a:p>
            <a:endParaRPr lang="es-ES" dirty="0"/>
          </a:p>
          <a:p>
            <a:r>
              <a:rPr lang="en-US" sz="1600" b="1" dirty="0" err="1"/>
              <a:t>Priorization</a:t>
            </a:r>
            <a:r>
              <a:rPr lang="en-US" sz="1600" b="1" dirty="0"/>
              <a:t> tasks:</a:t>
            </a:r>
          </a:p>
          <a:p>
            <a:pPr lvl="1"/>
            <a:r>
              <a:rPr lang="en-US" sz="1600" dirty="0"/>
              <a:t>- Eisenhower Matrix (classifying tasks)</a:t>
            </a:r>
          </a:p>
          <a:p>
            <a:pPr lvl="1"/>
            <a:r>
              <a:rPr lang="en-US" sz="1600" dirty="0"/>
              <a:t>- Ivy Lee method (What to do today)</a:t>
            </a:r>
          </a:p>
          <a:p>
            <a:pPr lvl="1"/>
            <a:endParaRPr lang="en-US" sz="1600" dirty="0"/>
          </a:p>
          <a:p>
            <a:r>
              <a:rPr lang="en-US" sz="1600" b="1" dirty="0"/>
              <a:t>Get the value clear</a:t>
            </a:r>
          </a:p>
          <a:p>
            <a:pPr lvl="1"/>
            <a:r>
              <a:rPr lang="nl-NL" sz="1600" dirty="0"/>
              <a:t>- </a:t>
            </a:r>
            <a:r>
              <a:rPr lang="en-US" sz="1600" dirty="0"/>
              <a:t>See how the task is related to other goals;</a:t>
            </a:r>
          </a:p>
          <a:p>
            <a:pPr lvl="1"/>
            <a:r>
              <a:rPr lang="nl-NL" sz="1600" dirty="0"/>
              <a:t>- </a:t>
            </a:r>
            <a:r>
              <a:rPr lang="en-US" sz="1600" dirty="0"/>
              <a:t>Commit yourself to your choices;</a:t>
            </a:r>
          </a:p>
          <a:p>
            <a:pPr lvl="1"/>
            <a:r>
              <a:rPr lang="nl-NL" sz="1600" dirty="0"/>
              <a:t>- </a:t>
            </a:r>
            <a:r>
              <a:rPr lang="en-US" sz="1600" dirty="0"/>
              <a:t>Make a clear choice when there is a conflict of values underneath;</a:t>
            </a:r>
          </a:p>
          <a:p>
            <a:pPr lvl="1"/>
            <a:endParaRPr lang="en-US" sz="1600" dirty="0"/>
          </a:p>
          <a:p>
            <a:r>
              <a:rPr lang="en-US" sz="1600" b="1" dirty="0"/>
              <a:t>Try to work around reluctance</a:t>
            </a:r>
          </a:p>
          <a:p>
            <a:pPr lvl="1"/>
            <a:r>
              <a:rPr lang="nl-NL" sz="1600" dirty="0"/>
              <a:t>- </a:t>
            </a:r>
            <a:r>
              <a:rPr lang="en-US" sz="1600" dirty="0"/>
              <a:t>Think of rewards;</a:t>
            </a:r>
          </a:p>
          <a:p>
            <a:pPr lvl="1"/>
            <a:r>
              <a:rPr lang="nl-NL" sz="1600" dirty="0"/>
              <a:t>- </a:t>
            </a:r>
            <a:r>
              <a:rPr lang="en-US" sz="1600" dirty="0"/>
              <a:t>Try to do the task in another (easier) way;</a:t>
            </a:r>
          </a:p>
          <a:p>
            <a:pPr lvl="1"/>
            <a:r>
              <a:rPr lang="nl-NL" sz="1600" dirty="0"/>
              <a:t>- </a:t>
            </a:r>
            <a:r>
              <a:rPr lang="en-US" sz="1600" dirty="0"/>
              <a:t>Eat the largest frog first;</a:t>
            </a:r>
          </a:p>
          <a:p>
            <a:pPr lvl="1"/>
            <a:r>
              <a:rPr lang="nl-NL" sz="1600" dirty="0"/>
              <a:t>- </a:t>
            </a:r>
            <a:r>
              <a:rPr lang="en-US" sz="1600" dirty="0"/>
              <a:t>Use routines, so you don’t have to decide </a:t>
            </a:r>
            <a:r>
              <a:rPr lang="en-US" sz="1600" dirty="0" err="1"/>
              <a:t>everytime</a:t>
            </a:r>
            <a:r>
              <a:rPr lang="en-US" sz="1600" dirty="0"/>
              <a:t>.</a:t>
            </a:r>
          </a:p>
          <a:p>
            <a:pPr lvl="1"/>
            <a:endParaRPr lang="nl-NL" dirty="0"/>
          </a:p>
        </p:txBody>
      </p:sp>
    </p:spTree>
    <p:extLst>
      <p:ext uri="{BB962C8B-B14F-4D97-AF65-F5344CB8AC3E}">
        <p14:creationId xmlns:p14="http://schemas.microsoft.com/office/powerpoint/2010/main" val="2447880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IMPULSIVENESS</a:t>
            </a:r>
          </a:p>
        </p:txBody>
      </p:sp>
      <p:sp>
        <p:nvSpPr>
          <p:cNvPr id="12" name="Elipse 8">
            <a:extLst>
              <a:ext uri="{FF2B5EF4-FFF2-40B4-BE49-F238E27FC236}">
                <a16:creationId xmlns:a16="http://schemas.microsoft.com/office/drawing/2014/main" id="{2C2E907B-B896-4957-A89F-D0E8F5C6EEB5}"/>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8">
            <a:extLst>
              <a:ext uri="{FF2B5EF4-FFF2-40B4-BE49-F238E27FC236}">
                <a16:creationId xmlns:a16="http://schemas.microsoft.com/office/drawing/2014/main" id="{FB49F2EE-3B99-4370-992B-F5602B4D8E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0" name="Rectángulo 19">
            <a:extLst>
              <a:ext uri="{FF2B5EF4-FFF2-40B4-BE49-F238E27FC236}">
                <a16:creationId xmlns:a16="http://schemas.microsoft.com/office/drawing/2014/main" id="{2C39117D-EDE8-409A-B1D1-930088072276}"/>
              </a:ext>
            </a:extLst>
          </p:cNvPr>
          <p:cNvSpPr/>
          <p:nvPr/>
        </p:nvSpPr>
        <p:spPr>
          <a:xfrm>
            <a:off x="-2" y="1029499"/>
            <a:ext cx="78336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1">
            <a:extLst>
              <a:ext uri="{FF2B5EF4-FFF2-40B4-BE49-F238E27FC236}">
                <a16:creationId xmlns:a16="http://schemas.microsoft.com/office/drawing/2014/main" id="{F7B2CCCA-8C64-4C25-B856-85A4E3C3280E}"/>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ILO         PROCRASTINATION</a:t>
            </a:r>
            <a:r>
              <a:rPr lang="en-GB" sz="1200" dirty="0">
                <a:solidFill>
                  <a:schemeClr val="bg1"/>
                </a:solidFill>
              </a:rPr>
              <a:t>         </a:t>
            </a:r>
            <a:r>
              <a:rPr lang="en-GB" sz="1200" dirty="0">
                <a:solidFill>
                  <a:schemeClr val="tx1">
                    <a:lumMod val="65000"/>
                    <a:lumOff val="35000"/>
                  </a:schemeClr>
                </a:solidFill>
              </a:rPr>
              <a:t>VALUE         EXPECTANCY         DELAY         </a:t>
            </a:r>
            <a:r>
              <a:rPr lang="en-GB" sz="1200" dirty="0">
                <a:solidFill>
                  <a:schemeClr val="bg1"/>
                </a:solidFill>
              </a:rPr>
              <a:t>IMPULSIVINESS</a:t>
            </a:r>
            <a:r>
              <a:rPr lang="en-GB" sz="1200" dirty="0">
                <a:solidFill>
                  <a:schemeClr val="tx1">
                    <a:lumMod val="65000"/>
                    <a:lumOff val="35000"/>
                  </a:schemeClr>
                </a:solidFill>
              </a:rPr>
              <a:t>         NEXT STEPS</a:t>
            </a:r>
            <a:endParaRPr lang="en-GB" dirty="0">
              <a:solidFill>
                <a:schemeClr val="tx1">
                  <a:lumMod val="65000"/>
                  <a:lumOff val="35000"/>
                </a:schemeClr>
              </a:solidFill>
            </a:endParaRPr>
          </a:p>
        </p:txBody>
      </p:sp>
      <p:sp>
        <p:nvSpPr>
          <p:cNvPr id="11" name="CuadroTexto 10">
            <a:extLst>
              <a:ext uri="{FF2B5EF4-FFF2-40B4-BE49-F238E27FC236}">
                <a16:creationId xmlns:a16="http://schemas.microsoft.com/office/drawing/2014/main" id="{F050F330-572D-4F14-B677-98BE2B259C03}"/>
              </a:ext>
            </a:extLst>
          </p:cNvPr>
          <p:cNvSpPr txBox="1"/>
          <p:nvPr/>
        </p:nvSpPr>
        <p:spPr>
          <a:xfrm>
            <a:off x="151002" y="1602297"/>
            <a:ext cx="4311941" cy="2585323"/>
          </a:xfrm>
          <a:prstGeom prst="rect">
            <a:avLst/>
          </a:prstGeom>
          <a:noFill/>
        </p:spPr>
        <p:txBody>
          <a:bodyPr wrap="square" rtlCol="0">
            <a:spAutoFit/>
          </a:bodyPr>
          <a:lstStyle/>
          <a:p>
            <a:pPr algn="ctr"/>
            <a:r>
              <a:rPr lang="es-ES" b="1" dirty="0" err="1"/>
              <a:t>Main</a:t>
            </a:r>
            <a:r>
              <a:rPr lang="es-ES" b="1" dirty="0"/>
              <a:t> causes</a:t>
            </a:r>
          </a:p>
          <a:p>
            <a:endParaRPr lang="es-ES" sz="1600" dirty="0"/>
          </a:p>
          <a:p>
            <a:r>
              <a:rPr lang="en-US" sz="1600" dirty="0"/>
              <a:t>Low emotional courage:</a:t>
            </a:r>
          </a:p>
          <a:p>
            <a:pPr lvl="1"/>
            <a:r>
              <a:rPr lang="nl-NL" sz="1600" dirty="0"/>
              <a:t>- </a:t>
            </a:r>
            <a:r>
              <a:rPr lang="en-US" sz="1600" dirty="0"/>
              <a:t>Feelings of discomfort when starting a postponed task</a:t>
            </a:r>
          </a:p>
          <a:p>
            <a:pPr lvl="1"/>
            <a:r>
              <a:rPr lang="en-US" sz="1600" dirty="0"/>
              <a:t>- Brake in large and uncertain tasks</a:t>
            </a:r>
          </a:p>
          <a:p>
            <a:pPr marL="742950" lvl="1" indent="-285750">
              <a:buFontTx/>
              <a:buChar char="-"/>
            </a:pPr>
            <a:endParaRPr lang="en-US" sz="1600" dirty="0"/>
          </a:p>
          <a:p>
            <a:r>
              <a:rPr lang="en-US" sz="1600" dirty="0"/>
              <a:t>Variance within person:</a:t>
            </a:r>
          </a:p>
          <a:p>
            <a:pPr lvl="1"/>
            <a:r>
              <a:rPr lang="nl-NL" sz="1600" dirty="0"/>
              <a:t>- </a:t>
            </a:r>
            <a:r>
              <a:rPr lang="en-US" sz="1600" dirty="0"/>
              <a:t>Unrest, use of substances, fatigue increase impulsiveness</a:t>
            </a:r>
          </a:p>
        </p:txBody>
      </p:sp>
      <p:sp>
        <p:nvSpPr>
          <p:cNvPr id="14" name="CuadroTexto 13">
            <a:extLst>
              <a:ext uri="{FF2B5EF4-FFF2-40B4-BE49-F238E27FC236}">
                <a16:creationId xmlns:a16="http://schemas.microsoft.com/office/drawing/2014/main" id="{58C991EE-E990-4B3D-B1A1-FC179D5AF529}"/>
              </a:ext>
            </a:extLst>
          </p:cNvPr>
          <p:cNvSpPr txBox="1"/>
          <p:nvPr/>
        </p:nvSpPr>
        <p:spPr>
          <a:xfrm>
            <a:off x="4572000" y="1602297"/>
            <a:ext cx="4422397" cy="2123658"/>
          </a:xfrm>
          <a:prstGeom prst="rect">
            <a:avLst/>
          </a:prstGeom>
          <a:noFill/>
        </p:spPr>
        <p:txBody>
          <a:bodyPr wrap="square" rtlCol="0">
            <a:spAutoFit/>
          </a:bodyPr>
          <a:lstStyle/>
          <a:p>
            <a:pPr algn="ctr"/>
            <a:r>
              <a:rPr lang="es-ES" b="1" dirty="0" err="1"/>
              <a:t>Solution</a:t>
            </a:r>
            <a:r>
              <a:rPr lang="es-ES" b="1" dirty="0"/>
              <a:t>: </a:t>
            </a:r>
            <a:r>
              <a:rPr lang="es-ES" b="1" dirty="0" err="1"/>
              <a:t>Dealing</a:t>
            </a:r>
            <a:r>
              <a:rPr lang="es-ES" b="1" dirty="0"/>
              <a:t> </a:t>
            </a:r>
            <a:r>
              <a:rPr lang="es-ES" b="1" dirty="0" err="1"/>
              <a:t>with</a:t>
            </a:r>
            <a:r>
              <a:rPr lang="es-ES" b="1" dirty="0"/>
              <a:t> </a:t>
            </a:r>
            <a:r>
              <a:rPr lang="es-ES" b="1" dirty="0" err="1"/>
              <a:t>distractions</a:t>
            </a:r>
            <a:endParaRPr lang="es-ES" b="1" dirty="0"/>
          </a:p>
          <a:p>
            <a:endParaRPr lang="es-ES" dirty="0"/>
          </a:p>
          <a:p>
            <a:r>
              <a:rPr lang="en-US" sz="1600" dirty="0"/>
              <a:t>Bring down distractions in direct (study) environment:</a:t>
            </a:r>
          </a:p>
          <a:p>
            <a:pPr lvl="1"/>
            <a:r>
              <a:rPr lang="nl-NL" sz="1600" dirty="0"/>
              <a:t>- </a:t>
            </a:r>
            <a:r>
              <a:rPr lang="en-US" sz="1600" dirty="0"/>
              <a:t>Create </a:t>
            </a:r>
            <a:r>
              <a:rPr lang="en-US" sz="1600" b="1" dirty="0"/>
              <a:t>quiet</a:t>
            </a:r>
            <a:r>
              <a:rPr lang="en-US" sz="1600" dirty="0"/>
              <a:t> and </a:t>
            </a:r>
            <a:r>
              <a:rPr lang="en-US" sz="1600" b="1" dirty="0"/>
              <a:t>clean</a:t>
            </a:r>
            <a:r>
              <a:rPr lang="en-US" sz="1600" dirty="0"/>
              <a:t> surroundings</a:t>
            </a:r>
          </a:p>
          <a:p>
            <a:pPr lvl="1"/>
            <a:r>
              <a:rPr lang="nl-NL" sz="1600" dirty="0"/>
              <a:t>- </a:t>
            </a:r>
            <a:r>
              <a:rPr lang="nl-NL" sz="1600" dirty="0" err="1"/>
              <a:t>Pomodoro</a:t>
            </a:r>
            <a:r>
              <a:rPr lang="nl-NL" sz="1600" dirty="0"/>
              <a:t> </a:t>
            </a:r>
            <a:r>
              <a:rPr lang="nl-NL" sz="1600" dirty="0" err="1"/>
              <a:t>thenique</a:t>
            </a:r>
            <a:endParaRPr lang="en-US" sz="1600" dirty="0"/>
          </a:p>
          <a:p>
            <a:pPr lvl="1"/>
            <a:r>
              <a:rPr lang="nl-NL" sz="1600" dirty="0"/>
              <a:t>- </a:t>
            </a:r>
            <a:r>
              <a:rPr lang="en-US" sz="1600" dirty="0"/>
              <a:t>Take care with online distractions and “multitasking”</a:t>
            </a:r>
          </a:p>
        </p:txBody>
      </p:sp>
      <p:pic>
        <p:nvPicPr>
          <p:cNvPr id="2050" name="Picture 2">
            <a:extLst>
              <a:ext uri="{FF2B5EF4-FFF2-40B4-BE49-F238E27FC236}">
                <a16:creationId xmlns:a16="http://schemas.microsoft.com/office/drawing/2014/main" id="{FCF84779-1CFA-4E98-810E-FE758F84A0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051108" y="3664138"/>
            <a:ext cx="4907560" cy="2085712"/>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1">
            <a:extLst>
              <a:ext uri="{FF2B5EF4-FFF2-40B4-BE49-F238E27FC236}">
                <a16:creationId xmlns:a16="http://schemas.microsoft.com/office/drawing/2014/main" id="{DBB3FAAB-94B3-4A40-BBA1-C377507909D8}"/>
              </a:ext>
            </a:extLst>
          </p:cNvPr>
          <p:cNvSpPr txBox="1"/>
          <p:nvPr/>
        </p:nvSpPr>
        <p:spPr>
          <a:xfrm>
            <a:off x="0" y="5000085"/>
            <a:ext cx="9144000" cy="646331"/>
          </a:xfrm>
          <a:prstGeom prst="rect">
            <a:avLst/>
          </a:prstGeom>
          <a:noFill/>
        </p:spPr>
        <p:txBody>
          <a:bodyPr wrap="square" rtlCol="0">
            <a:spAutoFit/>
          </a:bodyPr>
          <a:lstStyle/>
          <a:p>
            <a:pPr algn="ctr"/>
            <a:r>
              <a:rPr lang="es-ES" sz="3600" dirty="0"/>
              <a:t>OF MASS DISTRACTION</a:t>
            </a:r>
          </a:p>
        </p:txBody>
      </p:sp>
    </p:spTree>
    <p:extLst>
      <p:ext uri="{BB962C8B-B14F-4D97-AF65-F5344CB8AC3E}">
        <p14:creationId xmlns:p14="http://schemas.microsoft.com/office/powerpoint/2010/main" val="2766230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DELAY</a:t>
            </a:r>
          </a:p>
        </p:txBody>
      </p:sp>
      <p:sp>
        <p:nvSpPr>
          <p:cNvPr id="12" name="Elipse 8">
            <a:extLst>
              <a:ext uri="{FF2B5EF4-FFF2-40B4-BE49-F238E27FC236}">
                <a16:creationId xmlns:a16="http://schemas.microsoft.com/office/drawing/2014/main" id="{2C2E907B-B896-4957-A89F-D0E8F5C6EEB5}"/>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8">
            <a:extLst>
              <a:ext uri="{FF2B5EF4-FFF2-40B4-BE49-F238E27FC236}">
                <a16:creationId xmlns:a16="http://schemas.microsoft.com/office/drawing/2014/main" id="{FB49F2EE-3B99-4370-992B-F5602B4D8E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0" name="Rectángulo 19">
            <a:extLst>
              <a:ext uri="{FF2B5EF4-FFF2-40B4-BE49-F238E27FC236}">
                <a16:creationId xmlns:a16="http://schemas.microsoft.com/office/drawing/2014/main" id="{2C39117D-EDE8-409A-B1D1-930088072276}"/>
              </a:ext>
            </a:extLst>
          </p:cNvPr>
          <p:cNvSpPr/>
          <p:nvPr/>
        </p:nvSpPr>
        <p:spPr>
          <a:xfrm>
            <a:off x="-2" y="1029499"/>
            <a:ext cx="71820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1">
            <a:extLst>
              <a:ext uri="{FF2B5EF4-FFF2-40B4-BE49-F238E27FC236}">
                <a16:creationId xmlns:a16="http://schemas.microsoft.com/office/drawing/2014/main" id="{3A86F4DC-2A79-4BB3-A464-BFCFF65BF4BC}"/>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ILO         PROCRASTINATION</a:t>
            </a:r>
            <a:r>
              <a:rPr lang="en-GB" sz="1200" dirty="0">
                <a:solidFill>
                  <a:schemeClr val="bg1"/>
                </a:solidFill>
              </a:rPr>
              <a:t>         </a:t>
            </a:r>
            <a:r>
              <a:rPr lang="en-GB" sz="1200" dirty="0">
                <a:solidFill>
                  <a:schemeClr val="tx1">
                    <a:lumMod val="65000"/>
                    <a:lumOff val="35000"/>
                  </a:schemeClr>
                </a:solidFill>
              </a:rPr>
              <a:t>VALUE         EXPECTANCY         </a:t>
            </a:r>
            <a:r>
              <a:rPr lang="en-GB" sz="1200" dirty="0">
                <a:solidFill>
                  <a:schemeClr val="bg1"/>
                </a:solidFill>
              </a:rPr>
              <a:t>DELAY</a:t>
            </a:r>
            <a:r>
              <a:rPr lang="en-GB" sz="1200" dirty="0">
                <a:solidFill>
                  <a:schemeClr val="tx1">
                    <a:lumMod val="65000"/>
                    <a:lumOff val="35000"/>
                  </a:schemeClr>
                </a:solidFill>
              </a:rPr>
              <a:t>         IMPULSIVINESS         NEXT STEPS</a:t>
            </a:r>
            <a:endParaRPr lang="en-GB" dirty="0">
              <a:solidFill>
                <a:schemeClr val="tx1">
                  <a:lumMod val="65000"/>
                  <a:lumOff val="35000"/>
                </a:schemeClr>
              </a:solidFill>
            </a:endParaRPr>
          </a:p>
        </p:txBody>
      </p:sp>
      <p:sp>
        <p:nvSpPr>
          <p:cNvPr id="11" name="CuadroTexto 10">
            <a:extLst>
              <a:ext uri="{FF2B5EF4-FFF2-40B4-BE49-F238E27FC236}">
                <a16:creationId xmlns:a16="http://schemas.microsoft.com/office/drawing/2014/main" id="{D8118376-59F1-46C0-B9F4-49009BD4067B}"/>
              </a:ext>
            </a:extLst>
          </p:cNvPr>
          <p:cNvSpPr txBox="1"/>
          <p:nvPr/>
        </p:nvSpPr>
        <p:spPr>
          <a:xfrm>
            <a:off x="151002" y="1602297"/>
            <a:ext cx="4311941" cy="3077766"/>
          </a:xfrm>
          <a:prstGeom prst="rect">
            <a:avLst/>
          </a:prstGeom>
          <a:noFill/>
        </p:spPr>
        <p:txBody>
          <a:bodyPr wrap="square" rtlCol="0">
            <a:spAutoFit/>
          </a:bodyPr>
          <a:lstStyle/>
          <a:p>
            <a:pPr algn="ctr"/>
            <a:r>
              <a:rPr lang="es-ES" b="1" dirty="0" err="1"/>
              <a:t>Main</a:t>
            </a:r>
            <a:r>
              <a:rPr lang="es-ES" b="1" dirty="0"/>
              <a:t> causes</a:t>
            </a:r>
          </a:p>
          <a:p>
            <a:endParaRPr lang="es-ES" sz="1600" dirty="0"/>
          </a:p>
          <a:p>
            <a:r>
              <a:rPr lang="en-US" sz="1600" dirty="0"/>
              <a:t>No sense of urgency since “punishment” or “reward” is far away:</a:t>
            </a:r>
          </a:p>
          <a:p>
            <a:pPr lvl="1"/>
            <a:r>
              <a:rPr lang="nl-NL" sz="1600" dirty="0"/>
              <a:t>- </a:t>
            </a:r>
            <a:r>
              <a:rPr lang="en-US" sz="1600" dirty="0"/>
              <a:t>The usual “dip” between start and finish is getting too deep</a:t>
            </a:r>
          </a:p>
          <a:p>
            <a:pPr lvl="2"/>
            <a:r>
              <a:rPr lang="nl-NL" sz="1600" dirty="0"/>
              <a:t>- </a:t>
            </a:r>
            <a:r>
              <a:rPr lang="en-US" sz="1600" dirty="0"/>
              <a:t>I can do it another time;</a:t>
            </a:r>
          </a:p>
          <a:p>
            <a:pPr lvl="2"/>
            <a:r>
              <a:rPr lang="nl-NL" sz="1600" dirty="0"/>
              <a:t>- </a:t>
            </a:r>
            <a:r>
              <a:rPr lang="en-US" sz="1600" dirty="0"/>
              <a:t>There seems no progress, even after a day of hard work;</a:t>
            </a:r>
          </a:p>
          <a:p>
            <a:pPr lvl="1"/>
            <a:r>
              <a:rPr lang="nl-NL" sz="1600" dirty="0"/>
              <a:t>- </a:t>
            </a:r>
            <a:r>
              <a:rPr lang="en-US" sz="1600" dirty="0"/>
              <a:t>Distractions at hand will give quick gratification</a:t>
            </a:r>
          </a:p>
          <a:p>
            <a:pPr lvl="1"/>
            <a:endParaRPr lang="en-US" sz="1600" dirty="0"/>
          </a:p>
        </p:txBody>
      </p:sp>
      <p:sp>
        <p:nvSpPr>
          <p:cNvPr id="14" name="CuadroTexto 13">
            <a:extLst>
              <a:ext uri="{FF2B5EF4-FFF2-40B4-BE49-F238E27FC236}">
                <a16:creationId xmlns:a16="http://schemas.microsoft.com/office/drawing/2014/main" id="{60C0153C-8212-427E-A207-F98C0D83A72E}"/>
              </a:ext>
            </a:extLst>
          </p:cNvPr>
          <p:cNvSpPr txBox="1"/>
          <p:nvPr/>
        </p:nvSpPr>
        <p:spPr>
          <a:xfrm>
            <a:off x="4404220" y="1602297"/>
            <a:ext cx="4590177" cy="2154436"/>
          </a:xfrm>
          <a:prstGeom prst="rect">
            <a:avLst/>
          </a:prstGeom>
          <a:noFill/>
        </p:spPr>
        <p:txBody>
          <a:bodyPr wrap="square" rtlCol="0">
            <a:spAutoFit/>
          </a:bodyPr>
          <a:lstStyle/>
          <a:p>
            <a:pPr algn="ctr"/>
            <a:r>
              <a:rPr lang="es-ES" b="1" dirty="0" err="1"/>
              <a:t>Solution</a:t>
            </a:r>
            <a:r>
              <a:rPr lang="es-ES" b="1" dirty="0"/>
              <a:t>: </a:t>
            </a:r>
            <a:r>
              <a:rPr lang="es-ES" b="1" dirty="0" err="1"/>
              <a:t>Decrease</a:t>
            </a:r>
            <a:r>
              <a:rPr lang="es-ES" b="1" dirty="0"/>
              <a:t> </a:t>
            </a:r>
            <a:r>
              <a:rPr lang="es-ES" b="1" dirty="0" err="1"/>
              <a:t>delay</a:t>
            </a:r>
            <a:endParaRPr lang="nl-NL" b="1" dirty="0"/>
          </a:p>
          <a:p>
            <a:pPr algn="ctr"/>
            <a:endParaRPr lang="es-ES" dirty="0"/>
          </a:p>
          <a:p>
            <a:r>
              <a:rPr lang="en-US" sz="1600" dirty="0"/>
              <a:t>Create faster cycle of “punishment” or reward</a:t>
            </a:r>
          </a:p>
          <a:p>
            <a:pPr lvl="1"/>
            <a:r>
              <a:rPr lang="nl-NL" sz="1600" dirty="0"/>
              <a:t>- </a:t>
            </a:r>
            <a:r>
              <a:rPr lang="en-US" sz="1600" dirty="0"/>
              <a:t>Break down activity in subtasks</a:t>
            </a:r>
          </a:p>
          <a:p>
            <a:pPr lvl="1"/>
            <a:r>
              <a:rPr lang="nl-NL" sz="1600" dirty="0"/>
              <a:t>- </a:t>
            </a:r>
            <a:r>
              <a:rPr lang="en-US" sz="1600" dirty="0"/>
              <a:t>Mark your progress (check off subtasks)</a:t>
            </a:r>
          </a:p>
          <a:p>
            <a:pPr lvl="1"/>
            <a:r>
              <a:rPr lang="nl-NL" sz="1600" dirty="0"/>
              <a:t>- </a:t>
            </a:r>
            <a:r>
              <a:rPr lang="en-US" sz="1600" dirty="0"/>
              <a:t>Create more moments of feedback (and perhaps some rewards)</a:t>
            </a:r>
          </a:p>
          <a:p>
            <a:pPr lvl="1"/>
            <a:endParaRPr lang="nl-NL" dirty="0"/>
          </a:p>
        </p:txBody>
      </p:sp>
      <p:pic>
        <p:nvPicPr>
          <p:cNvPr id="15" name="Picture 3">
            <a:extLst>
              <a:ext uri="{FF2B5EF4-FFF2-40B4-BE49-F238E27FC236}">
                <a16:creationId xmlns:a16="http://schemas.microsoft.com/office/drawing/2014/main" id="{3923A26E-C06D-47A9-8E17-6340FC4AFD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732555" y="3398007"/>
            <a:ext cx="3983606" cy="2892711"/>
          </a:xfrm>
          <a:prstGeom prst="rect">
            <a:avLst/>
          </a:prstGeom>
          <a:noFill/>
          <a:ln w="9525">
            <a:noFill/>
            <a:miter lim="800000"/>
            <a:headEnd/>
            <a:tailEnd/>
          </a:ln>
        </p:spPr>
      </p:pic>
    </p:spTree>
    <p:extLst>
      <p:ext uri="{BB962C8B-B14F-4D97-AF65-F5344CB8AC3E}">
        <p14:creationId xmlns:p14="http://schemas.microsoft.com/office/powerpoint/2010/main" val="18432033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WINDING UP</a:t>
            </a:r>
          </a:p>
        </p:txBody>
      </p:sp>
      <p:sp>
        <p:nvSpPr>
          <p:cNvPr id="12" name="Elipse 8">
            <a:extLst>
              <a:ext uri="{FF2B5EF4-FFF2-40B4-BE49-F238E27FC236}">
                <a16:creationId xmlns:a16="http://schemas.microsoft.com/office/drawing/2014/main" id="{2C2E907B-B896-4957-A89F-D0E8F5C6EEB5}"/>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8">
            <a:extLst>
              <a:ext uri="{FF2B5EF4-FFF2-40B4-BE49-F238E27FC236}">
                <a16:creationId xmlns:a16="http://schemas.microsoft.com/office/drawing/2014/main" id="{FB49F2EE-3B99-4370-992B-F5602B4D8E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0" name="Rectángulo 19">
            <a:extLst>
              <a:ext uri="{FF2B5EF4-FFF2-40B4-BE49-F238E27FC236}">
                <a16:creationId xmlns:a16="http://schemas.microsoft.com/office/drawing/2014/main" id="{2C39117D-EDE8-409A-B1D1-930088072276}"/>
              </a:ext>
            </a:extLst>
          </p:cNvPr>
          <p:cNvSpPr/>
          <p:nvPr/>
        </p:nvSpPr>
        <p:spPr>
          <a:xfrm>
            <a:off x="-2" y="1029499"/>
            <a:ext cx="84888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1">
            <a:extLst>
              <a:ext uri="{FF2B5EF4-FFF2-40B4-BE49-F238E27FC236}">
                <a16:creationId xmlns:a16="http://schemas.microsoft.com/office/drawing/2014/main" id="{0B56F033-CA3F-4CFA-95CB-EDFA542EDB4B}"/>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ILO         PROCRASTINATION</a:t>
            </a:r>
            <a:r>
              <a:rPr lang="en-GB" sz="1200" dirty="0">
                <a:solidFill>
                  <a:schemeClr val="bg1"/>
                </a:solidFill>
              </a:rPr>
              <a:t>         </a:t>
            </a:r>
            <a:r>
              <a:rPr lang="en-GB" sz="1200" dirty="0">
                <a:solidFill>
                  <a:schemeClr val="tx1">
                    <a:lumMod val="65000"/>
                    <a:lumOff val="35000"/>
                  </a:schemeClr>
                </a:solidFill>
              </a:rPr>
              <a:t>VALUE         EXPECTANCY         DELAY         IMPULSIVINESS         NEXT STEPS</a:t>
            </a:r>
            <a:endParaRPr lang="en-GB" dirty="0">
              <a:solidFill>
                <a:schemeClr val="tx1">
                  <a:lumMod val="65000"/>
                  <a:lumOff val="35000"/>
                </a:schemeClr>
              </a:solidFill>
            </a:endParaRPr>
          </a:p>
        </p:txBody>
      </p:sp>
      <p:sp>
        <p:nvSpPr>
          <p:cNvPr id="2" name="Rectángulo 1">
            <a:extLst>
              <a:ext uri="{FF2B5EF4-FFF2-40B4-BE49-F238E27FC236}">
                <a16:creationId xmlns:a16="http://schemas.microsoft.com/office/drawing/2014/main" id="{D05709DE-3A48-40D0-BB34-5F7D41DE31CA}"/>
              </a:ext>
            </a:extLst>
          </p:cNvPr>
          <p:cNvSpPr/>
          <p:nvPr/>
        </p:nvSpPr>
        <p:spPr>
          <a:xfrm>
            <a:off x="453006" y="1936283"/>
            <a:ext cx="8276856" cy="2985433"/>
          </a:xfrm>
          <a:prstGeom prst="rect">
            <a:avLst/>
          </a:prstGeom>
        </p:spPr>
        <p:txBody>
          <a:bodyPr wrap="square">
            <a:spAutoFit/>
          </a:bodyPr>
          <a:lstStyle/>
          <a:p>
            <a:r>
              <a:rPr lang="en-US" sz="2800" dirty="0"/>
              <a:t>We have gained some general knowledge about </a:t>
            </a:r>
            <a:br>
              <a:rPr lang="en-US" sz="2800" dirty="0"/>
            </a:br>
            <a:r>
              <a:rPr lang="en-US" sz="2800" dirty="0"/>
              <a:t>time management concepts</a:t>
            </a:r>
          </a:p>
          <a:p>
            <a:endParaRPr lang="en-US" sz="2800" dirty="0"/>
          </a:p>
          <a:p>
            <a:r>
              <a:rPr lang="en-US" sz="2800" dirty="0">
                <a:solidFill>
                  <a:srgbClr val="FF0000"/>
                </a:solidFill>
              </a:rPr>
              <a:t>Not possible: learning professional time management in a lecture</a:t>
            </a:r>
          </a:p>
          <a:p>
            <a:pPr lvl="1"/>
            <a:r>
              <a:rPr lang="en-US" sz="2400" dirty="0">
                <a:solidFill>
                  <a:srgbClr val="FF0000"/>
                </a:solidFill>
              </a:rPr>
              <a:t>If you have serious problems with this, contact the study advisor to see what options are available</a:t>
            </a:r>
          </a:p>
        </p:txBody>
      </p:sp>
      <p:sp>
        <p:nvSpPr>
          <p:cNvPr id="15" name="Elipse 8">
            <a:extLst>
              <a:ext uri="{FF2B5EF4-FFF2-40B4-BE49-F238E27FC236}">
                <a16:creationId xmlns:a16="http://schemas.microsoft.com/office/drawing/2014/main" id="{8722724E-E4B7-4283-B888-CE599756FD9B}"/>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6" name="Picture 8">
            <a:extLst>
              <a:ext uri="{FF2B5EF4-FFF2-40B4-BE49-F238E27FC236}">
                <a16:creationId xmlns:a16="http://schemas.microsoft.com/office/drawing/2014/main" id="{9DFC5745-7384-4F16-8C32-09DFA18EC12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7" name="Elipse 8">
            <a:extLst>
              <a:ext uri="{FF2B5EF4-FFF2-40B4-BE49-F238E27FC236}">
                <a16:creationId xmlns:a16="http://schemas.microsoft.com/office/drawing/2014/main" id="{475CBEE1-6B80-4873-B60D-2B30DE6947B1}"/>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8" name="Picture 8">
            <a:extLst>
              <a:ext uri="{FF2B5EF4-FFF2-40B4-BE49-F238E27FC236}">
                <a16:creationId xmlns:a16="http://schemas.microsoft.com/office/drawing/2014/main" id="{194B8630-6B7F-4B8F-B67B-EB8B35D842B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9" name="Elipse 18">
            <a:extLst>
              <a:ext uri="{FF2B5EF4-FFF2-40B4-BE49-F238E27FC236}">
                <a16:creationId xmlns:a16="http://schemas.microsoft.com/office/drawing/2014/main" id="{9513A7A5-C081-4AA6-8599-C3EF813BF4DF}"/>
              </a:ext>
            </a:extLst>
          </p:cNvPr>
          <p:cNvSpPr/>
          <p:nvPr/>
        </p:nvSpPr>
        <p:spPr>
          <a:xfrm>
            <a:off x="8098327" y="589541"/>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0" name="Picture 8">
            <a:extLst>
              <a:ext uri="{FF2B5EF4-FFF2-40B4-BE49-F238E27FC236}">
                <a16:creationId xmlns:a16="http://schemas.microsoft.com/office/drawing/2014/main" id="{2B955618-9FA0-47FC-BD5F-03E68FBAB47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734" y="600230"/>
            <a:ext cx="619178" cy="619178"/>
          </a:xfrm>
          <a:prstGeom prst="rect">
            <a:avLst/>
          </a:prstGeom>
        </p:spPr>
      </p:pic>
    </p:spTree>
    <p:extLst>
      <p:ext uri="{BB962C8B-B14F-4D97-AF65-F5344CB8AC3E}">
        <p14:creationId xmlns:p14="http://schemas.microsoft.com/office/powerpoint/2010/main" val="235276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ángulo 19">
            <a:extLst>
              <a:ext uri="{FF2B5EF4-FFF2-40B4-BE49-F238E27FC236}">
                <a16:creationId xmlns:a16="http://schemas.microsoft.com/office/drawing/2014/main" id="{D477C50D-A87E-4760-BDF1-139CE35A36B9}"/>
              </a:ext>
            </a:extLst>
          </p:cNvPr>
          <p:cNvSpPr/>
          <p:nvPr/>
        </p:nvSpPr>
        <p:spPr>
          <a:xfrm>
            <a:off x="-1" y="1029499"/>
            <a:ext cx="9143999"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WHAT YOU HAVE TO DO BEFORE SUNDAY?</a:t>
            </a:r>
          </a:p>
        </p:txBody>
      </p:sp>
      <p:sp>
        <p:nvSpPr>
          <p:cNvPr id="9" name="Elipse 8">
            <a:extLst>
              <a:ext uri="{FF2B5EF4-FFF2-40B4-BE49-F238E27FC236}">
                <a16:creationId xmlns:a16="http://schemas.microsoft.com/office/drawing/2014/main" id="{162D100F-4E57-4C4B-A806-BB6FA7C68F1F}"/>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Picture 8">
            <a:extLst>
              <a:ext uri="{FF2B5EF4-FFF2-40B4-BE49-F238E27FC236}">
                <a16:creationId xmlns:a16="http://schemas.microsoft.com/office/drawing/2014/main" id="{9963E5CF-B589-40EC-9117-BEFAA0B42AB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1" name="CuadroTexto 10">
            <a:extLst>
              <a:ext uri="{FF2B5EF4-FFF2-40B4-BE49-F238E27FC236}">
                <a16:creationId xmlns:a16="http://schemas.microsoft.com/office/drawing/2014/main" id="{4F90D457-420C-4B3B-98C2-3B3C6E2CBC2C}"/>
              </a:ext>
            </a:extLst>
          </p:cNvPr>
          <p:cNvSpPr txBox="1"/>
          <p:nvPr/>
        </p:nvSpPr>
        <p:spPr>
          <a:xfrm>
            <a:off x="794158" y="1443841"/>
            <a:ext cx="7555683" cy="3539430"/>
          </a:xfrm>
          <a:prstGeom prst="rect">
            <a:avLst/>
          </a:prstGeom>
          <a:noFill/>
        </p:spPr>
        <p:txBody>
          <a:bodyPr wrap="square" rtlCol="0">
            <a:spAutoFit/>
          </a:bodyPr>
          <a:lstStyle/>
          <a:p>
            <a:pPr marL="514350" indent="-514350">
              <a:buFont typeface="+mj-lt"/>
              <a:buAutoNum type="arabicPeriod"/>
            </a:pPr>
            <a:endParaRPr lang="en-US" sz="2800" dirty="0"/>
          </a:p>
          <a:p>
            <a:pPr marL="514350" indent="-514350">
              <a:buFont typeface="+mj-lt"/>
              <a:buAutoNum type="arabicPeriod"/>
            </a:pPr>
            <a:r>
              <a:rPr lang="en-US" sz="2800" dirty="0"/>
              <a:t>Write a personal time management plan. Follow the instructions in the </a:t>
            </a:r>
            <a:r>
              <a:rPr lang="en-US" sz="2800" dirty="0">
                <a:hlinkClick r:id="rId3"/>
              </a:rPr>
              <a:t>assignment A-4</a:t>
            </a:r>
            <a:r>
              <a:rPr lang="en-US" sz="2800" dirty="0"/>
              <a:t>. You will have to upload it to Canvas</a:t>
            </a:r>
            <a:endParaRPr lang="en-GB" sz="2800" dirty="0"/>
          </a:p>
          <a:p>
            <a:pPr marL="514350" indent="-514350">
              <a:buFont typeface="+mj-lt"/>
              <a:buAutoNum type="arabicPeriod"/>
            </a:pPr>
            <a:endParaRPr lang="en-GB" sz="2800" dirty="0"/>
          </a:p>
          <a:p>
            <a:pPr marL="514350" indent="-514350">
              <a:buFont typeface="+mj-lt"/>
              <a:buAutoNum type="arabicPeriod"/>
            </a:pPr>
            <a:r>
              <a:rPr lang="en-GB" sz="2800" dirty="0"/>
              <a:t>Watch the interactive video on “</a:t>
            </a:r>
            <a:r>
              <a:rPr lang="en-GB" sz="2800" dirty="0">
                <a:hlinkClick r:id="rId4"/>
              </a:rPr>
              <a:t>Week 3” Canvas page</a:t>
            </a:r>
            <a:endParaRPr lang="en-GB" sz="2800" dirty="0"/>
          </a:p>
          <a:p>
            <a:pPr marL="514350" indent="-514350">
              <a:buFont typeface="+mj-lt"/>
              <a:buAutoNum type="arabicPeriod"/>
            </a:pPr>
            <a:endParaRPr lang="en-GB" sz="2800" dirty="0"/>
          </a:p>
        </p:txBody>
      </p:sp>
      <p:sp>
        <p:nvSpPr>
          <p:cNvPr id="12" name="CuadroTexto 11">
            <a:extLst>
              <a:ext uri="{FF2B5EF4-FFF2-40B4-BE49-F238E27FC236}">
                <a16:creationId xmlns:a16="http://schemas.microsoft.com/office/drawing/2014/main" id="{19EF4429-E2A2-4F16-99A4-ADF8BB61BBCD}"/>
              </a:ext>
            </a:extLst>
          </p:cNvPr>
          <p:cNvSpPr txBox="1"/>
          <p:nvPr/>
        </p:nvSpPr>
        <p:spPr>
          <a:xfrm>
            <a:off x="0" y="5515923"/>
            <a:ext cx="9144000" cy="369332"/>
          </a:xfrm>
          <a:prstGeom prst="rect">
            <a:avLst/>
          </a:prstGeom>
          <a:noFill/>
        </p:spPr>
        <p:txBody>
          <a:bodyPr wrap="square" rtlCol="0">
            <a:spAutoFit/>
          </a:bodyPr>
          <a:lstStyle/>
          <a:p>
            <a:pPr algn="ctr"/>
            <a:r>
              <a:rPr lang="es-ES" dirty="0">
                <a:solidFill>
                  <a:srgbClr val="FF0000"/>
                </a:solidFill>
              </a:rPr>
              <a:t>BEFORE SUNDAY DECEMBER 8, 23:59</a:t>
            </a:r>
          </a:p>
        </p:txBody>
      </p:sp>
      <p:sp>
        <p:nvSpPr>
          <p:cNvPr id="15" name="CuadroTexto 1">
            <a:extLst>
              <a:ext uri="{FF2B5EF4-FFF2-40B4-BE49-F238E27FC236}">
                <a16:creationId xmlns:a16="http://schemas.microsoft.com/office/drawing/2014/main" id="{E9D39D88-F4AE-4F28-B0A7-407ECCA64DC8}"/>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TOPICS &amp; ILO           WHY TO PLAN?           STEP 1: LIST &amp; PRIORITIZE           STEP 2: PLAN           </a:t>
            </a:r>
            <a:r>
              <a:rPr lang="en-GB" sz="1200" dirty="0">
                <a:solidFill>
                  <a:schemeClr val="bg1"/>
                </a:solidFill>
              </a:rPr>
              <a:t>NEXT STEPS</a:t>
            </a:r>
            <a:endParaRPr lang="en-GB" dirty="0">
              <a:solidFill>
                <a:schemeClr val="bg1"/>
              </a:solidFill>
            </a:endParaRPr>
          </a:p>
        </p:txBody>
      </p:sp>
    </p:spTree>
    <p:extLst>
      <p:ext uri="{BB962C8B-B14F-4D97-AF65-F5344CB8AC3E}">
        <p14:creationId xmlns:p14="http://schemas.microsoft.com/office/powerpoint/2010/main" val="4696336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a:extLst>
              <a:ext uri="{FF2B5EF4-FFF2-40B4-BE49-F238E27FC236}">
                <a16:creationId xmlns:a16="http://schemas.microsoft.com/office/drawing/2014/main" id="{795DEC06-F6BA-4F81-8053-72B4C1C115CB}"/>
              </a:ext>
            </a:extLst>
          </p:cNvPr>
          <p:cNvSpPr/>
          <p:nvPr/>
        </p:nvSpPr>
        <p:spPr>
          <a:xfrm>
            <a:off x="0" y="2151727"/>
            <a:ext cx="9144000" cy="2554545"/>
          </a:xfrm>
          <a:prstGeom prst="rect">
            <a:avLst/>
          </a:prstGeom>
          <a:noFill/>
        </p:spPr>
        <p:txBody>
          <a:bodyPr wrap="square" lIns="91440" tIns="45720" rIns="91440" bIns="45720">
            <a:spAutoFit/>
          </a:bodyPr>
          <a:lstStyle/>
          <a:p>
            <a:pPr algn="ctr"/>
            <a:r>
              <a:rPr lang="en-US" sz="8000" dirty="0">
                <a:ln w="0"/>
                <a:solidFill>
                  <a:srgbClr val="292526"/>
                </a:solidFill>
                <a:effectLst>
                  <a:outerShdw blurRad="38100" dist="19050" dir="2700000" algn="tl" rotWithShape="0">
                    <a:schemeClr val="dk1">
                      <a:alpha val="40000"/>
                    </a:schemeClr>
                  </a:outerShdw>
                </a:effectLst>
              </a:rPr>
              <a:t>Have a nice day</a:t>
            </a:r>
          </a:p>
          <a:p>
            <a:pPr algn="ctr"/>
            <a:r>
              <a:rPr lang="en-US" sz="8000" dirty="0">
                <a:ln w="0"/>
                <a:solidFill>
                  <a:srgbClr val="292526"/>
                </a:solidFill>
                <a:effectLst>
                  <a:outerShdw blurRad="38100" dist="19050" dir="2700000" algn="tl" rotWithShape="0">
                    <a:schemeClr val="dk1">
                      <a:alpha val="40000"/>
                    </a:schemeClr>
                  </a:outerShdw>
                </a:effectLst>
              </a:rPr>
              <a:t>See you next week</a:t>
            </a:r>
          </a:p>
        </p:txBody>
      </p:sp>
      <p:pic>
        <p:nvPicPr>
          <p:cNvPr id="4" name="Imagen 3" descr="Imagen que contiene dibujo, alimentos&#10;&#10;Descripción generada automáticamente">
            <a:extLst>
              <a:ext uri="{FF2B5EF4-FFF2-40B4-BE49-F238E27FC236}">
                <a16:creationId xmlns:a16="http://schemas.microsoft.com/office/drawing/2014/main" id="{490ACBE5-AFC9-4C4A-BB83-1112BFA288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1075" y="6010823"/>
            <a:ext cx="3181849" cy="658314"/>
          </a:xfrm>
          <a:prstGeom prst="rect">
            <a:avLst/>
          </a:prstGeom>
        </p:spPr>
      </p:pic>
      <p:sp>
        <p:nvSpPr>
          <p:cNvPr id="5" name="Elipse 4">
            <a:extLst>
              <a:ext uri="{FF2B5EF4-FFF2-40B4-BE49-F238E27FC236}">
                <a16:creationId xmlns:a16="http://schemas.microsoft.com/office/drawing/2014/main" id="{632FC59D-4E5E-4B01-9D61-394669722CB0}"/>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6" name="Picture 8">
            <a:extLst>
              <a:ext uri="{FF2B5EF4-FFF2-40B4-BE49-F238E27FC236}">
                <a16:creationId xmlns:a16="http://schemas.microsoft.com/office/drawing/2014/main" id="{98BCE231-54CC-477E-84A5-A7AB926BECE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7" name="CuadroTexto 6">
            <a:extLst>
              <a:ext uri="{FF2B5EF4-FFF2-40B4-BE49-F238E27FC236}">
                <a16:creationId xmlns:a16="http://schemas.microsoft.com/office/drawing/2014/main" id="{B2058430-C87C-4E50-8881-39CDC176F530}"/>
              </a:ext>
            </a:extLst>
          </p:cNvPr>
          <p:cNvSpPr txBox="1"/>
          <p:nvPr/>
        </p:nvSpPr>
        <p:spPr>
          <a:xfrm>
            <a:off x="2063692" y="1228397"/>
            <a:ext cx="4874003" cy="861774"/>
          </a:xfrm>
          <a:prstGeom prst="rect">
            <a:avLst/>
          </a:prstGeom>
          <a:noFill/>
        </p:spPr>
        <p:txBody>
          <a:bodyPr wrap="square" rtlCol="0">
            <a:spAutoFit/>
          </a:bodyPr>
          <a:lstStyle/>
          <a:p>
            <a:pPr algn="ctr"/>
            <a:r>
              <a:rPr lang="es-ES" b="1" dirty="0"/>
              <a:t>MODULE 2: SOFTWARE SYSTEMS</a:t>
            </a:r>
          </a:p>
          <a:p>
            <a:pPr algn="ctr"/>
            <a:r>
              <a:rPr lang="es-ES" sz="1600" dirty="0"/>
              <a:t>ACADEMIC SKILLS</a:t>
            </a:r>
          </a:p>
          <a:p>
            <a:pPr algn="ctr"/>
            <a:r>
              <a:rPr lang="es-ES" sz="1600" dirty="0"/>
              <a:t>WORKSHOP 3: PROCRASTINATION</a:t>
            </a:r>
          </a:p>
        </p:txBody>
      </p:sp>
    </p:spTree>
    <p:extLst>
      <p:ext uri="{BB962C8B-B14F-4D97-AF65-F5344CB8AC3E}">
        <p14:creationId xmlns:p14="http://schemas.microsoft.com/office/powerpoint/2010/main" val="3065431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QUESTIONS ABOUT VIDEOS OF LAST WEEK?</a:t>
            </a:r>
          </a:p>
        </p:txBody>
      </p:sp>
      <p:sp>
        <p:nvSpPr>
          <p:cNvPr id="2" name="Rectangle 1">
            <a:extLst>
              <a:ext uri="{FF2B5EF4-FFF2-40B4-BE49-F238E27FC236}">
                <a16:creationId xmlns:a16="http://schemas.microsoft.com/office/drawing/2014/main" id="{43B1302F-DA6F-46AC-9242-3C4ED79AC217}"/>
              </a:ext>
            </a:extLst>
          </p:cNvPr>
          <p:cNvSpPr/>
          <p:nvPr/>
        </p:nvSpPr>
        <p:spPr>
          <a:xfrm>
            <a:off x="0" y="1131832"/>
            <a:ext cx="9144000" cy="5025248"/>
          </a:xfrm>
          <a:prstGeom prst="rect">
            <a:avLst/>
          </a:prstGeom>
          <a:solidFill>
            <a:srgbClr val="FFC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2C1A823-3686-4217-80D3-AEA08C7661B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334001" y="1779063"/>
            <a:ext cx="4436806" cy="3299874"/>
          </a:xfrm>
          <a:prstGeom prst="rect">
            <a:avLst/>
          </a:prstGeom>
          <a:ln>
            <a:noFill/>
          </a:ln>
        </p:spPr>
      </p:pic>
      <p:sp>
        <p:nvSpPr>
          <p:cNvPr id="22" name="Rectangle 21">
            <a:extLst>
              <a:ext uri="{FF2B5EF4-FFF2-40B4-BE49-F238E27FC236}">
                <a16:creationId xmlns:a16="http://schemas.microsoft.com/office/drawing/2014/main" id="{EB7FD7F8-02EB-4CC2-BCBC-CF541232F27B}"/>
              </a:ext>
            </a:extLst>
          </p:cNvPr>
          <p:cNvSpPr/>
          <p:nvPr/>
        </p:nvSpPr>
        <p:spPr>
          <a:xfrm>
            <a:off x="206478" y="3213892"/>
            <a:ext cx="6799006" cy="1107996"/>
          </a:xfrm>
          <a:prstGeom prst="rect">
            <a:avLst/>
          </a:prstGeom>
          <a:noFill/>
        </p:spPr>
        <p:txBody>
          <a:bodyPr wrap="square" lIns="91440" tIns="45720" rIns="91440" bIns="45720">
            <a:spAutoFit/>
          </a:bodyPr>
          <a:lstStyle/>
          <a:p>
            <a:pPr algn="ctr"/>
            <a:r>
              <a:rPr lang="en-US" sz="6600" b="1" cap="none" spc="0" dirty="0">
                <a:ln w="6600">
                  <a:solidFill>
                    <a:schemeClr val="accent2"/>
                  </a:solidFill>
                  <a:prstDash val="solid"/>
                </a:ln>
                <a:solidFill>
                  <a:srgbClr val="FFFFFF"/>
                </a:solidFill>
                <a:effectLst>
                  <a:outerShdw dist="38100" dir="2700000" algn="tl" rotWithShape="0">
                    <a:schemeClr val="accent2"/>
                  </a:outerShdw>
                </a:effectLst>
              </a:rPr>
              <a:t>ANY QUESTIONS</a:t>
            </a:r>
          </a:p>
        </p:txBody>
      </p:sp>
      <p:sp>
        <p:nvSpPr>
          <p:cNvPr id="23" name="Elipse 8">
            <a:extLst>
              <a:ext uri="{FF2B5EF4-FFF2-40B4-BE49-F238E27FC236}">
                <a16:creationId xmlns:a16="http://schemas.microsoft.com/office/drawing/2014/main" id="{8C6F4264-48F6-429B-BF35-8A142DF5432C}"/>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4" name="Picture 8">
            <a:extLst>
              <a:ext uri="{FF2B5EF4-FFF2-40B4-BE49-F238E27FC236}">
                <a16:creationId xmlns:a16="http://schemas.microsoft.com/office/drawing/2014/main" id="{6B5EF6B8-B220-4FE1-9EBA-A10C88F77A9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2" name="Rectángulo 19">
            <a:extLst>
              <a:ext uri="{FF2B5EF4-FFF2-40B4-BE49-F238E27FC236}">
                <a16:creationId xmlns:a16="http://schemas.microsoft.com/office/drawing/2014/main" id="{26562C93-8816-4E48-9759-6B3A39E035B2}"/>
              </a:ext>
            </a:extLst>
          </p:cNvPr>
          <p:cNvSpPr/>
          <p:nvPr/>
        </p:nvSpPr>
        <p:spPr>
          <a:xfrm>
            <a:off x="-1" y="1029499"/>
            <a:ext cx="6516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CuadroTexto 1">
            <a:extLst>
              <a:ext uri="{FF2B5EF4-FFF2-40B4-BE49-F238E27FC236}">
                <a16:creationId xmlns:a16="http://schemas.microsoft.com/office/drawing/2014/main" id="{A720ED67-63E6-4ABF-A18D-D5393FCC39E7}"/>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a:t>
            </a:r>
            <a:r>
              <a:rPr lang="en-GB" sz="1200" dirty="0">
                <a:solidFill>
                  <a:schemeClr val="bg1"/>
                </a:solidFill>
              </a:rPr>
              <a:t>WELCOME</a:t>
            </a:r>
            <a:r>
              <a:rPr lang="en-GB" sz="1200" dirty="0">
                <a:solidFill>
                  <a:schemeClr val="tx1">
                    <a:lumMod val="65000"/>
                    <a:lumOff val="35000"/>
                  </a:schemeClr>
                </a:solidFill>
              </a:rPr>
              <a:t>         ILO         PROCRASTINATION</a:t>
            </a:r>
            <a:r>
              <a:rPr lang="en-GB" sz="1200" dirty="0">
                <a:solidFill>
                  <a:schemeClr val="bg1"/>
                </a:solidFill>
              </a:rPr>
              <a:t>         </a:t>
            </a:r>
            <a:r>
              <a:rPr lang="en-GB" sz="1200" dirty="0">
                <a:solidFill>
                  <a:schemeClr val="tx1">
                    <a:lumMod val="65000"/>
                    <a:lumOff val="35000"/>
                  </a:schemeClr>
                </a:solidFill>
              </a:rPr>
              <a:t>VALUE         EXPECTANCY         DELAY         IMPULSIVINESS         NEXT STEPS</a:t>
            </a:r>
            <a:endParaRPr lang="en-GB" dirty="0">
              <a:solidFill>
                <a:schemeClr val="tx1">
                  <a:lumMod val="65000"/>
                  <a:lumOff val="35000"/>
                </a:schemeClr>
              </a:solidFill>
            </a:endParaRPr>
          </a:p>
        </p:txBody>
      </p:sp>
    </p:spTree>
    <p:extLst>
      <p:ext uri="{BB962C8B-B14F-4D97-AF65-F5344CB8AC3E}">
        <p14:creationId xmlns:p14="http://schemas.microsoft.com/office/powerpoint/2010/main" val="2092907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LEARNING GOAL OF TODAY</a:t>
            </a:r>
          </a:p>
        </p:txBody>
      </p:sp>
      <p:sp>
        <p:nvSpPr>
          <p:cNvPr id="8" name="TextBox 7">
            <a:extLst>
              <a:ext uri="{FF2B5EF4-FFF2-40B4-BE49-F238E27FC236}">
                <a16:creationId xmlns:a16="http://schemas.microsoft.com/office/drawing/2014/main" id="{AC45AE67-2BBA-4176-93EE-9DB195EB9DEC}"/>
              </a:ext>
            </a:extLst>
          </p:cNvPr>
          <p:cNvSpPr txBox="1"/>
          <p:nvPr/>
        </p:nvSpPr>
        <p:spPr>
          <a:xfrm>
            <a:off x="420329" y="1572695"/>
            <a:ext cx="8096863" cy="1200329"/>
          </a:xfrm>
          <a:prstGeom prst="rect">
            <a:avLst/>
          </a:prstGeom>
          <a:noFill/>
        </p:spPr>
        <p:txBody>
          <a:bodyPr wrap="square" rtlCol="0">
            <a:spAutoFit/>
          </a:bodyPr>
          <a:lstStyle/>
          <a:p>
            <a:pPr algn="just" fontAlgn="base"/>
            <a:r>
              <a:rPr lang="en-US" sz="2400" b="1" dirty="0">
                <a:solidFill>
                  <a:schemeClr val="tx1">
                    <a:lumMod val="85000"/>
                    <a:lumOff val="15000"/>
                  </a:schemeClr>
                </a:solidFill>
              </a:rPr>
              <a:t>“</a:t>
            </a:r>
            <a:r>
              <a:rPr lang="en-US" sz="2400" b="1" dirty="0">
                <a:solidFill>
                  <a:schemeClr val="accent4">
                    <a:lumMod val="75000"/>
                  </a:schemeClr>
                </a:solidFill>
              </a:rPr>
              <a:t>Applying</a:t>
            </a:r>
            <a:r>
              <a:rPr lang="en-US" sz="2400" dirty="0">
                <a:solidFill>
                  <a:schemeClr val="tx1">
                    <a:lumMod val="85000"/>
                    <a:lumOff val="15000"/>
                  </a:schemeClr>
                </a:solidFill>
              </a:rPr>
              <a:t> these principles to make a personal planning for a medium long-term period, e.g., a study semester, and for a medium-sized project</a:t>
            </a:r>
            <a:r>
              <a:rPr lang="en-US" sz="2400" dirty="0"/>
              <a:t>.”</a:t>
            </a:r>
            <a:endParaRPr lang="en-US" sz="1600" dirty="0">
              <a:solidFill>
                <a:srgbClr val="FF0000"/>
              </a:solidFill>
            </a:endParaRPr>
          </a:p>
        </p:txBody>
      </p:sp>
      <p:pic>
        <p:nvPicPr>
          <p:cNvPr id="10" name="Picture 9" descr="A close up of a sign&#10;&#10;Description automatically generated">
            <a:extLst>
              <a:ext uri="{FF2B5EF4-FFF2-40B4-BE49-F238E27FC236}">
                <a16:creationId xmlns:a16="http://schemas.microsoft.com/office/drawing/2014/main" id="{314CC0A4-6F9B-4DE1-B04F-8BFBE323FA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998469"/>
            <a:ext cx="9144000" cy="3258967"/>
          </a:xfrm>
          <a:prstGeom prst="rect">
            <a:avLst/>
          </a:prstGeom>
        </p:spPr>
      </p:pic>
      <p:sp>
        <p:nvSpPr>
          <p:cNvPr id="11" name="Rectángulo 19">
            <a:extLst>
              <a:ext uri="{FF2B5EF4-FFF2-40B4-BE49-F238E27FC236}">
                <a16:creationId xmlns:a16="http://schemas.microsoft.com/office/drawing/2014/main" id="{0C12793F-DF10-4106-848D-333A71A1529E}"/>
              </a:ext>
            </a:extLst>
          </p:cNvPr>
          <p:cNvSpPr/>
          <p:nvPr/>
        </p:nvSpPr>
        <p:spPr>
          <a:xfrm>
            <a:off x="-1" y="1029499"/>
            <a:ext cx="13068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1">
            <a:extLst>
              <a:ext uri="{FF2B5EF4-FFF2-40B4-BE49-F238E27FC236}">
                <a16:creationId xmlns:a16="http://schemas.microsoft.com/office/drawing/2014/main" id="{60968CFD-C310-4A15-B3CB-10937B00373E}"/>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a:t>
            </a:r>
            <a:r>
              <a:rPr lang="en-GB" sz="1200" dirty="0">
                <a:solidFill>
                  <a:schemeClr val="bg1"/>
                </a:solidFill>
              </a:rPr>
              <a:t>ILO</a:t>
            </a:r>
            <a:r>
              <a:rPr lang="en-GB" sz="1200" dirty="0">
                <a:solidFill>
                  <a:schemeClr val="tx1">
                    <a:lumMod val="65000"/>
                    <a:lumOff val="35000"/>
                  </a:schemeClr>
                </a:solidFill>
              </a:rPr>
              <a:t>         PROCRASTINATION</a:t>
            </a:r>
            <a:r>
              <a:rPr lang="en-GB" sz="1200" dirty="0">
                <a:solidFill>
                  <a:schemeClr val="bg1"/>
                </a:solidFill>
              </a:rPr>
              <a:t>         </a:t>
            </a:r>
            <a:r>
              <a:rPr lang="en-GB" sz="1200" dirty="0">
                <a:solidFill>
                  <a:schemeClr val="tx1">
                    <a:lumMod val="65000"/>
                    <a:lumOff val="35000"/>
                  </a:schemeClr>
                </a:solidFill>
              </a:rPr>
              <a:t>VALUE         EXPECTANCY         DELAY         IMPULSIVINESS         NEXT STEPS</a:t>
            </a:r>
            <a:endParaRPr lang="en-GB" dirty="0">
              <a:solidFill>
                <a:schemeClr val="tx1">
                  <a:lumMod val="65000"/>
                  <a:lumOff val="35000"/>
                </a:schemeClr>
              </a:solidFill>
            </a:endParaRPr>
          </a:p>
        </p:txBody>
      </p:sp>
    </p:spTree>
    <p:extLst>
      <p:ext uri="{BB962C8B-B14F-4D97-AF65-F5344CB8AC3E}">
        <p14:creationId xmlns:p14="http://schemas.microsoft.com/office/powerpoint/2010/main" val="1331578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WHAT IS PROCRASTINATION?</a:t>
            </a:r>
          </a:p>
        </p:txBody>
      </p:sp>
      <p:sp>
        <p:nvSpPr>
          <p:cNvPr id="12" name="Elipse 8">
            <a:extLst>
              <a:ext uri="{FF2B5EF4-FFF2-40B4-BE49-F238E27FC236}">
                <a16:creationId xmlns:a16="http://schemas.microsoft.com/office/drawing/2014/main" id="{2C2E907B-B896-4957-A89F-D0E8F5C6EEB5}"/>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8">
            <a:extLst>
              <a:ext uri="{FF2B5EF4-FFF2-40B4-BE49-F238E27FC236}">
                <a16:creationId xmlns:a16="http://schemas.microsoft.com/office/drawing/2014/main" id="{FB49F2EE-3B99-4370-992B-F5602B4D8E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1" name="CuadroTexto 1">
            <a:extLst>
              <a:ext uri="{FF2B5EF4-FFF2-40B4-BE49-F238E27FC236}">
                <a16:creationId xmlns:a16="http://schemas.microsoft.com/office/drawing/2014/main" id="{58325ED0-4788-4CCC-83F7-F8D6D6EB0B62}"/>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ILO         </a:t>
            </a:r>
            <a:r>
              <a:rPr lang="en-GB" sz="1200" dirty="0">
                <a:solidFill>
                  <a:schemeClr val="bg1"/>
                </a:solidFill>
              </a:rPr>
              <a:t>PROCRASTINATION         </a:t>
            </a:r>
            <a:r>
              <a:rPr lang="en-GB" sz="1200" dirty="0">
                <a:solidFill>
                  <a:schemeClr val="tx1">
                    <a:lumMod val="65000"/>
                    <a:lumOff val="35000"/>
                  </a:schemeClr>
                </a:solidFill>
              </a:rPr>
              <a:t>VALUE         EXPECTANCY         DELAY         IMPULSIVINESS         NEXT STEPS</a:t>
            </a:r>
            <a:endParaRPr lang="en-GB" dirty="0">
              <a:solidFill>
                <a:schemeClr val="tx1">
                  <a:lumMod val="65000"/>
                  <a:lumOff val="35000"/>
                </a:schemeClr>
              </a:solidFill>
            </a:endParaRPr>
          </a:p>
        </p:txBody>
      </p:sp>
      <p:sp>
        <p:nvSpPr>
          <p:cNvPr id="10" name="Rectángulo 19">
            <a:extLst>
              <a:ext uri="{FF2B5EF4-FFF2-40B4-BE49-F238E27FC236}">
                <a16:creationId xmlns:a16="http://schemas.microsoft.com/office/drawing/2014/main" id="{2C39117D-EDE8-409A-B1D1-930088072276}"/>
              </a:ext>
            </a:extLst>
          </p:cNvPr>
          <p:cNvSpPr/>
          <p:nvPr/>
        </p:nvSpPr>
        <p:spPr>
          <a:xfrm>
            <a:off x="-2" y="1029499"/>
            <a:ext cx="19584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8" name="Imagen 7" descr="Imagen que contiene cama, tabla, hombre, tablero&#10;&#10;Descripción generada automáticamente">
            <a:extLst>
              <a:ext uri="{FF2B5EF4-FFF2-40B4-BE49-F238E27FC236}">
                <a16:creationId xmlns:a16="http://schemas.microsoft.com/office/drawing/2014/main" id="{5A2B34F1-6601-495D-88D5-F3782DDC2890}"/>
              </a:ext>
            </a:extLst>
          </p:cNvPr>
          <p:cNvPicPr>
            <a:picLocks noChangeAspect="1"/>
          </p:cNvPicPr>
          <p:nvPr/>
        </p:nvPicPr>
        <p:blipFill rotWithShape="1">
          <a:blip r:embed="rId3">
            <a:extLst>
              <a:ext uri="{28A0092B-C50C-407E-A947-70E740481C1C}">
                <a14:useLocalDpi xmlns:a14="http://schemas.microsoft.com/office/drawing/2010/main" val="0"/>
              </a:ext>
            </a:extLst>
          </a:blip>
          <a:srcRect t="574"/>
          <a:stretch/>
        </p:blipFill>
        <p:spPr>
          <a:xfrm>
            <a:off x="0" y="1140268"/>
            <a:ext cx="9144000" cy="5014991"/>
          </a:xfrm>
          <a:prstGeom prst="rect">
            <a:avLst/>
          </a:prstGeom>
        </p:spPr>
      </p:pic>
      <p:sp>
        <p:nvSpPr>
          <p:cNvPr id="9" name="CuadroTexto 8">
            <a:extLst>
              <a:ext uri="{FF2B5EF4-FFF2-40B4-BE49-F238E27FC236}">
                <a16:creationId xmlns:a16="http://schemas.microsoft.com/office/drawing/2014/main" id="{71A7CDCF-30BF-4F82-880E-2B043A54BC37}"/>
              </a:ext>
            </a:extLst>
          </p:cNvPr>
          <p:cNvSpPr txBox="1"/>
          <p:nvPr/>
        </p:nvSpPr>
        <p:spPr>
          <a:xfrm>
            <a:off x="361950" y="1609725"/>
            <a:ext cx="8367912" cy="1200329"/>
          </a:xfrm>
          <a:prstGeom prst="rect">
            <a:avLst/>
          </a:prstGeom>
          <a:noFill/>
        </p:spPr>
        <p:txBody>
          <a:bodyPr wrap="square" rtlCol="0">
            <a:spAutoFit/>
          </a:bodyPr>
          <a:lstStyle/>
          <a:p>
            <a:pPr algn="ctr"/>
            <a:r>
              <a:rPr lang="en-US" sz="3600" dirty="0">
                <a:solidFill>
                  <a:schemeClr val="bg1"/>
                </a:solidFill>
              </a:rPr>
              <a:t>Unnecessarily postponing things for so long that it harms your interests</a:t>
            </a:r>
          </a:p>
        </p:txBody>
      </p:sp>
      <p:sp>
        <p:nvSpPr>
          <p:cNvPr id="14" name="Elipse 13">
            <a:extLst>
              <a:ext uri="{FF2B5EF4-FFF2-40B4-BE49-F238E27FC236}">
                <a16:creationId xmlns:a16="http://schemas.microsoft.com/office/drawing/2014/main" id="{B1244401-75B7-4713-B209-021CA0C1F1F9}"/>
              </a:ext>
            </a:extLst>
          </p:cNvPr>
          <p:cNvSpPr/>
          <p:nvPr/>
        </p:nvSpPr>
        <p:spPr>
          <a:xfrm>
            <a:off x="8098327" y="589541"/>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Picture 8">
            <a:extLst>
              <a:ext uri="{FF2B5EF4-FFF2-40B4-BE49-F238E27FC236}">
                <a16:creationId xmlns:a16="http://schemas.microsoft.com/office/drawing/2014/main" id="{816CC3E3-685F-4147-BD9B-E0ADA143CA5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734" y="600230"/>
            <a:ext cx="619178" cy="619178"/>
          </a:xfrm>
          <a:prstGeom prst="rect">
            <a:avLst/>
          </a:prstGeom>
        </p:spPr>
      </p:pic>
    </p:spTree>
    <p:extLst>
      <p:ext uri="{BB962C8B-B14F-4D97-AF65-F5344CB8AC3E}">
        <p14:creationId xmlns:p14="http://schemas.microsoft.com/office/powerpoint/2010/main" val="595899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EISENHOWER BOX  VS  PROCRASTINATION BOX</a:t>
            </a:r>
          </a:p>
        </p:txBody>
      </p:sp>
      <p:sp>
        <p:nvSpPr>
          <p:cNvPr id="12" name="Elipse 8">
            <a:extLst>
              <a:ext uri="{FF2B5EF4-FFF2-40B4-BE49-F238E27FC236}">
                <a16:creationId xmlns:a16="http://schemas.microsoft.com/office/drawing/2014/main" id="{2C2E907B-B896-4957-A89F-D0E8F5C6EEB5}"/>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8">
            <a:extLst>
              <a:ext uri="{FF2B5EF4-FFF2-40B4-BE49-F238E27FC236}">
                <a16:creationId xmlns:a16="http://schemas.microsoft.com/office/drawing/2014/main" id="{FB49F2EE-3B99-4370-992B-F5602B4D8E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0" name="Rectángulo 19">
            <a:extLst>
              <a:ext uri="{FF2B5EF4-FFF2-40B4-BE49-F238E27FC236}">
                <a16:creationId xmlns:a16="http://schemas.microsoft.com/office/drawing/2014/main" id="{2C39117D-EDE8-409A-B1D1-930088072276}"/>
              </a:ext>
            </a:extLst>
          </p:cNvPr>
          <p:cNvSpPr/>
          <p:nvPr/>
        </p:nvSpPr>
        <p:spPr>
          <a:xfrm>
            <a:off x="-2" y="1029499"/>
            <a:ext cx="26100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1">
            <a:extLst>
              <a:ext uri="{FF2B5EF4-FFF2-40B4-BE49-F238E27FC236}">
                <a16:creationId xmlns:a16="http://schemas.microsoft.com/office/drawing/2014/main" id="{F81F1702-275E-4DB9-A969-807DDD47AE70}"/>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ILO         </a:t>
            </a:r>
            <a:r>
              <a:rPr lang="en-GB" sz="1200" dirty="0">
                <a:solidFill>
                  <a:schemeClr val="bg1"/>
                </a:solidFill>
              </a:rPr>
              <a:t>PROCRASTINATION         </a:t>
            </a:r>
            <a:r>
              <a:rPr lang="en-GB" sz="1200" dirty="0">
                <a:solidFill>
                  <a:schemeClr val="tx1">
                    <a:lumMod val="65000"/>
                    <a:lumOff val="35000"/>
                  </a:schemeClr>
                </a:solidFill>
              </a:rPr>
              <a:t>VALUE         EXPECTANCY         DELAY         IMPULSIVINESS         NEXT STEPS</a:t>
            </a:r>
            <a:endParaRPr lang="en-GB" dirty="0">
              <a:solidFill>
                <a:schemeClr val="tx1">
                  <a:lumMod val="65000"/>
                  <a:lumOff val="35000"/>
                </a:schemeClr>
              </a:solidFill>
            </a:endParaRPr>
          </a:p>
        </p:txBody>
      </p:sp>
      <p:pic>
        <p:nvPicPr>
          <p:cNvPr id="5" name="Imagen 4">
            <a:extLst>
              <a:ext uri="{FF2B5EF4-FFF2-40B4-BE49-F238E27FC236}">
                <a16:creationId xmlns:a16="http://schemas.microsoft.com/office/drawing/2014/main" id="{B54AFD3D-6C62-4DA4-8DC4-B5B245E526D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54534" y="2095945"/>
            <a:ext cx="3963378" cy="3963378"/>
          </a:xfrm>
          <a:prstGeom prst="rect">
            <a:avLst/>
          </a:prstGeom>
        </p:spPr>
      </p:pic>
      <p:pic>
        <p:nvPicPr>
          <p:cNvPr id="8" name="Imagen 7">
            <a:extLst>
              <a:ext uri="{FF2B5EF4-FFF2-40B4-BE49-F238E27FC236}">
                <a16:creationId xmlns:a16="http://schemas.microsoft.com/office/drawing/2014/main" id="{80291C99-BDA1-4DBA-BF55-7E7F57B7819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026088" y="2095945"/>
            <a:ext cx="3963378" cy="3963378"/>
          </a:xfrm>
          <a:prstGeom prst="rect">
            <a:avLst/>
          </a:prstGeom>
        </p:spPr>
      </p:pic>
      <p:pic>
        <p:nvPicPr>
          <p:cNvPr id="16" name="Imagen 15">
            <a:extLst>
              <a:ext uri="{FF2B5EF4-FFF2-40B4-BE49-F238E27FC236}">
                <a16:creationId xmlns:a16="http://schemas.microsoft.com/office/drawing/2014/main" id="{FA97F88F-75BD-4A77-A519-AB26FEFA044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54588" y="1238728"/>
            <a:ext cx="1765237" cy="1654909"/>
          </a:xfrm>
          <a:prstGeom prst="rect">
            <a:avLst/>
          </a:prstGeom>
        </p:spPr>
      </p:pic>
      <p:sp>
        <p:nvSpPr>
          <p:cNvPr id="17" name="CuadroTexto 16">
            <a:extLst>
              <a:ext uri="{FF2B5EF4-FFF2-40B4-BE49-F238E27FC236}">
                <a16:creationId xmlns:a16="http://schemas.microsoft.com/office/drawing/2014/main" id="{0CED2598-8CD2-44C0-A73A-BB1713A7DE55}"/>
              </a:ext>
            </a:extLst>
          </p:cNvPr>
          <p:cNvSpPr txBox="1"/>
          <p:nvPr/>
        </p:nvSpPr>
        <p:spPr>
          <a:xfrm>
            <a:off x="628650" y="1437297"/>
            <a:ext cx="3489262" cy="461665"/>
          </a:xfrm>
          <a:prstGeom prst="rect">
            <a:avLst/>
          </a:prstGeom>
          <a:noFill/>
        </p:spPr>
        <p:txBody>
          <a:bodyPr wrap="square" rtlCol="0">
            <a:spAutoFit/>
          </a:bodyPr>
          <a:lstStyle/>
          <a:p>
            <a:pPr algn="ctr"/>
            <a:r>
              <a:rPr lang="es-ES" sz="2400" dirty="0">
                <a:solidFill>
                  <a:schemeClr val="tx1">
                    <a:lumMod val="65000"/>
                    <a:lumOff val="35000"/>
                  </a:schemeClr>
                </a:solidFill>
              </a:rPr>
              <a:t>Eisenhower Box</a:t>
            </a:r>
          </a:p>
        </p:txBody>
      </p:sp>
      <p:sp>
        <p:nvSpPr>
          <p:cNvPr id="20" name="CuadroTexto 19">
            <a:extLst>
              <a:ext uri="{FF2B5EF4-FFF2-40B4-BE49-F238E27FC236}">
                <a16:creationId xmlns:a16="http://schemas.microsoft.com/office/drawing/2014/main" id="{370C15A3-3AE4-4A46-A91B-76BE399C2CE1}"/>
              </a:ext>
            </a:extLst>
          </p:cNvPr>
          <p:cNvSpPr txBox="1"/>
          <p:nvPr/>
        </p:nvSpPr>
        <p:spPr>
          <a:xfrm>
            <a:off x="5500204" y="1437297"/>
            <a:ext cx="3489262" cy="461665"/>
          </a:xfrm>
          <a:prstGeom prst="rect">
            <a:avLst/>
          </a:prstGeom>
          <a:noFill/>
        </p:spPr>
        <p:txBody>
          <a:bodyPr wrap="square" rtlCol="0">
            <a:spAutoFit/>
          </a:bodyPr>
          <a:lstStyle/>
          <a:p>
            <a:pPr algn="ctr"/>
            <a:r>
              <a:rPr lang="en-GB" sz="2400">
                <a:solidFill>
                  <a:schemeClr val="tx1">
                    <a:lumMod val="65000"/>
                    <a:lumOff val="35000"/>
                  </a:schemeClr>
                </a:solidFill>
              </a:rPr>
              <a:t>Procrastination Box</a:t>
            </a:r>
          </a:p>
        </p:txBody>
      </p:sp>
    </p:spTree>
    <p:extLst>
      <p:ext uri="{BB962C8B-B14F-4D97-AF65-F5344CB8AC3E}">
        <p14:creationId xmlns:p14="http://schemas.microsoft.com/office/powerpoint/2010/main" val="21103725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TYPES OF PROCRASTINERS</a:t>
            </a:r>
          </a:p>
        </p:txBody>
      </p:sp>
      <p:sp>
        <p:nvSpPr>
          <p:cNvPr id="12" name="Elipse 8">
            <a:extLst>
              <a:ext uri="{FF2B5EF4-FFF2-40B4-BE49-F238E27FC236}">
                <a16:creationId xmlns:a16="http://schemas.microsoft.com/office/drawing/2014/main" id="{2C2E907B-B896-4957-A89F-D0E8F5C6EEB5}"/>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8">
            <a:extLst>
              <a:ext uri="{FF2B5EF4-FFF2-40B4-BE49-F238E27FC236}">
                <a16:creationId xmlns:a16="http://schemas.microsoft.com/office/drawing/2014/main" id="{FB49F2EE-3B99-4370-992B-F5602B4D8E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0" name="Rectángulo 19">
            <a:extLst>
              <a:ext uri="{FF2B5EF4-FFF2-40B4-BE49-F238E27FC236}">
                <a16:creationId xmlns:a16="http://schemas.microsoft.com/office/drawing/2014/main" id="{2C39117D-EDE8-409A-B1D1-930088072276}"/>
              </a:ext>
            </a:extLst>
          </p:cNvPr>
          <p:cNvSpPr/>
          <p:nvPr/>
        </p:nvSpPr>
        <p:spPr>
          <a:xfrm>
            <a:off x="-2" y="1029499"/>
            <a:ext cx="32652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1">
            <a:extLst>
              <a:ext uri="{FF2B5EF4-FFF2-40B4-BE49-F238E27FC236}">
                <a16:creationId xmlns:a16="http://schemas.microsoft.com/office/drawing/2014/main" id="{4EEEC1CD-4883-48A1-A912-5D08F495E957}"/>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ILO         </a:t>
            </a:r>
            <a:r>
              <a:rPr lang="en-GB" sz="1200" dirty="0">
                <a:solidFill>
                  <a:schemeClr val="bg1"/>
                </a:solidFill>
              </a:rPr>
              <a:t>PROCRASTINATION         </a:t>
            </a:r>
            <a:r>
              <a:rPr lang="en-GB" sz="1200" dirty="0">
                <a:solidFill>
                  <a:schemeClr val="tx1">
                    <a:lumMod val="65000"/>
                    <a:lumOff val="35000"/>
                  </a:schemeClr>
                </a:solidFill>
              </a:rPr>
              <a:t>VALUE         EXPECTANCY         DELAY         IMPULSIVINESS         NEXT STEPS</a:t>
            </a:r>
            <a:endParaRPr lang="en-GB" dirty="0">
              <a:solidFill>
                <a:schemeClr val="tx1">
                  <a:lumMod val="65000"/>
                  <a:lumOff val="35000"/>
                </a:schemeClr>
              </a:solidFill>
            </a:endParaRPr>
          </a:p>
        </p:txBody>
      </p:sp>
      <p:pic>
        <p:nvPicPr>
          <p:cNvPr id="15" name="Imagen 14">
            <a:extLst>
              <a:ext uri="{FF2B5EF4-FFF2-40B4-BE49-F238E27FC236}">
                <a16:creationId xmlns:a16="http://schemas.microsoft.com/office/drawing/2014/main" id="{98008107-214B-4F85-BEEE-887966391CC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143826"/>
            <a:ext cx="9144000" cy="5014991"/>
          </a:xfrm>
          <a:prstGeom prst="rect">
            <a:avLst/>
          </a:prstGeom>
        </p:spPr>
      </p:pic>
      <p:pic>
        <p:nvPicPr>
          <p:cNvPr id="5" name="Imagen 4" descr="Imagen que contiene juguete, lego, dibujo&#10;&#10;Descripción generada automáticamente">
            <a:extLst>
              <a:ext uri="{FF2B5EF4-FFF2-40B4-BE49-F238E27FC236}">
                <a16:creationId xmlns:a16="http://schemas.microsoft.com/office/drawing/2014/main" id="{79599A6B-ECD8-416D-8D90-5446551BEE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143000"/>
            <a:ext cx="1335932" cy="1001949"/>
          </a:xfrm>
          <a:prstGeom prst="rect">
            <a:avLst/>
          </a:prstGeom>
        </p:spPr>
      </p:pic>
      <p:pic>
        <p:nvPicPr>
          <p:cNvPr id="8" name="Imagen 7" descr="Imagen que contiene señal, tabla, competencia de atletismo&#10;&#10;Descripción generada automáticamente">
            <a:extLst>
              <a:ext uri="{FF2B5EF4-FFF2-40B4-BE49-F238E27FC236}">
                <a16:creationId xmlns:a16="http://schemas.microsoft.com/office/drawing/2014/main" id="{7ED47208-FBAE-404A-911E-4770BA51189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1965" y="2197544"/>
            <a:ext cx="1699933" cy="956212"/>
          </a:xfrm>
          <a:prstGeom prst="rect">
            <a:avLst/>
          </a:prstGeom>
        </p:spPr>
      </p:pic>
      <p:pic>
        <p:nvPicPr>
          <p:cNvPr id="17" name="Imagen 16" descr="Imagen que contiene cuarto&#10;&#10;Descripción generada automáticamente">
            <a:extLst>
              <a:ext uri="{FF2B5EF4-FFF2-40B4-BE49-F238E27FC236}">
                <a16:creationId xmlns:a16="http://schemas.microsoft.com/office/drawing/2014/main" id="{967DD1AB-7CEB-4C81-AA7B-ECBD1D0AFA9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3171101"/>
            <a:ext cx="1298864" cy="974148"/>
          </a:xfrm>
          <a:prstGeom prst="rect">
            <a:avLst/>
          </a:prstGeom>
        </p:spPr>
      </p:pic>
      <p:pic>
        <p:nvPicPr>
          <p:cNvPr id="19" name="Imagen 18" descr="Imagen que contiene papalote, vuelo, aire, agua&#10;&#10;Descripción generada automáticamente">
            <a:extLst>
              <a:ext uri="{FF2B5EF4-FFF2-40B4-BE49-F238E27FC236}">
                <a16:creationId xmlns:a16="http://schemas.microsoft.com/office/drawing/2014/main" id="{19347549-4AC0-44D9-A31B-67BFEF7F75F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533" y="4172689"/>
            <a:ext cx="1298865" cy="974149"/>
          </a:xfrm>
          <a:prstGeom prst="rect">
            <a:avLst/>
          </a:prstGeom>
        </p:spPr>
      </p:pic>
      <p:pic>
        <p:nvPicPr>
          <p:cNvPr id="21" name="Imagen 20" descr="Imagen que contiene dibujo&#10;&#10;Descripción generada automáticamente">
            <a:extLst>
              <a:ext uri="{FF2B5EF4-FFF2-40B4-BE49-F238E27FC236}">
                <a16:creationId xmlns:a16="http://schemas.microsoft.com/office/drawing/2014/main" id="{16540879-CCEA-4E13-8A64-356D939C415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964" y="5162265"/>
            <a:ext cx="1331056" cy="998292"/>
          </a:xfrm>
          <a:prstGeom prst="rect">
            <a:avLst/>
          </a:prstGeom>
        </p:spPr>
      </p:pic>
      <p:sp>
        <p:nvSpPr>
          <p:cNvPr id="24" name="Rectángulo 23">
            <a:extLst>
              <a:ext uri="{FF2B5EF4-FFF2-40B4-BE49-F238E27FC236}">
                <a16:creationId xmlns:a16="http://schemas.microsoft.com/office/drawing/2014/main" id="{15DAD71A-1377-4D6E-BB11-D1475C0835A1}"/>
              </a:ext>
            </a:extLst>
          </p:cNvPr>
          <p:cNvSpPr/>
          <p:nvPr/>
        </p:nvSpPr>
        <p:spPr>
          <a:xfrm>
            <a:off x="1275635" y="1140268"/>
            <a:ext cx="45719" cy="5022106"/>
          </a:xfrm>
          <a:prstGeom prst="rect">
            <a:avLst/>
          </a:prstGeom>
          <a:solidFill>
            <a:srgbClr val="292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 name="CuadroTexto 24">
            <a:extLst>
              <a:ext uri="{FF2B5EF4-FFF2-40B4-BE49-F238E27FC236}">
                <a16:creationId xmlns:a16="http://schemas.microsoft.com/office/drawing/2014/main" id="{A0362FA3-D706-4010-B224-A8E8814624E5}"/>
              </a:ext>
            </a:extLst>
          </p:cNvPr>
          <p:cNvSpPr txBox="1"/>
          <p:nvPr/>
        </p:nvSpPr>
        <p:spPr>
          <a:xfrm>
            <a:off x="2921292" y="3253855"/>
            <a:ext cx="6115048" cy="830997"/>
          </a:xfrm>
          <a:prstGeom prst="rect">
            <a:avLst/>
          </a:prstGeom>
          <a:noFill/>
        </p:spPr>
        <p:txBody>
          <a:bodyPr wrap="square" rtlCol="0">
            <a:spAutoFit/>
          </a:bodyPr>
          <a:lstStyle/>
          <a:p>
            <a:r>
              <a:rPr lang="en-US" sz="1600" dirty="0">
                <a:solidFill>
                  <a:schemeClr val="bg1"/>
                </a:solidFill>
              </a:rPr>
              <a:t>People who have so much to do and so many tasks in mind that he doesn't know where to start with them. Finally, it is common to lead to a mental block that prevents you from even starting work.</a:t>
            </a:r>
            <a:endParaRPr lang="es-ES" sz="1600" dirty="0">
              <a:solidFill>
                <a:schemeClr val="bg1"/>
              </a:solidFill>
            </a:endParaRPr>
          </a:p>
        </p:txBody>
      </p:sp>
      <p:sp>
        <p:nvSpPr>
          <p:cNvPr id="26" name="CuadroTexto 25">
            <a:extLst>
              <a:ext uri="{FF2B5EF4-FFF2-40B4-BE49-F238E27FC236}">
                <a16:creationId xmlns:a16="http://schemas.microsoft.com/office/drawing/2014/main" id="{B02156AB-BA48-43A1-8EDA-9680AA5D2112}"/>
              </a:ext>
            </a:extLst>
          </p:cNvPr>
          <p:cNvSpPr txBox="1"/>
          <p:nvPr/>
        </p:nvSpPr>
        <p:spPr>
          <a:xfrm>
            <a:off x="1335932" y="3319663"/>
            <a:ext cx="1670529" cy="646331"/>
          </a:xfrm>
          <a:prstGeom prst="rect">
            <a:avLst/>
          </a:prstGeom>
          <a:noFill/>
        </p:spPr>
        <p:txBody>
          <a:bodyPr wrap="square" rtlCol="0">
            <a:spAutoFit/>
          </a:bodyPr>
          <a:lstStyle/>
          <a:p>
            <a:pPr algn="ctr"/>
            <a:r>
              <a:rPr lang="es-ES" dirty="0" err="1">
                <a:solidFill>
                  <a:schemeClr val="bg1"/>
                </a:solidFill>
              </a:rPr>
              <a:t>Overwhelmed</a:t>
            </a:r>
            <a:endParaRPr lang="es-ES" dirty="0">
              <a:solidFill>
                <a:schemeClr val="bg1"/>
              </a:solidFill>
            </a:endParaRPr>
          </a:p>
          <a:p>
            <a:pPr algn="ctr"/>
            <a:r>
              <a:rPr lang="es-ES" dirty="0" err="1">
                <a:solidFill>
                  <a:schemeClr val="bg1"/>
                </a:solidFill>
              </a:rPr>
              <a:t>Procrastinator</a:t>
            </a:r>
            <a:endParaRPr lang="es-ES" dirty="0">
              <a:solidFill>
                <a:schemeClr val="bg1"/>
              </a:solidFill>
            </a:endParaRPr>
          </a:p>
        </p:txBody>
      </p:sp>
      <p:sp>
        <p:nvSpPr>
          <p:cNvPr id="27" name="CuadroTexto 26">
            <a:extLst>
              <a:ext uri="{FF2B5EF4-FFF2-40B4-BE49-F238E27FC236}">
                <a16:creationId xmlns:a16="http://schemas.microsoft.com/office/drawing/2014/main" id="{4CD1FF89-3E41-4187-9AFF-AECC31A6BCD6}"/>
              </a:ext>
            </a:extLst>
          </p:cNvPr>
          <p:cNvSpPr txBox="1"/>
          <p:nvPr/>
        </p:nvSpPr>
        <p:spPr>
          <a:xfrm>
            <a:off x="1331341" y="2311967"/>
            <a:ext cx="1670529" cy="646331"/>
          </a:xfrm>
          <a:prstGeom prst="rect">
            <a:avLst/>
          </a:prstGeom>
          <a:noFill/>
        </p:spPr>
        <p:txBody>
          <a:bodyPr wrap="square" rtlCol="0">
            <a:spAutoFit/>
          </a:bodyPr>
          <a:lstStyle/>
          <a:p>
            <a:pPr algn="ctr"/>
            <a:r>
              <a:rPr lang="es-ES" dirty="0" err="1">
                <a:solidFill>
                  <a:schemeClr val="bg1"/>
                </a:solidFill>
              </a:rPr>
              <a:t>Imposter</a:t>
            </a:r>
            <a:endParaRPr lang="es-ES" dirty="0">
              <a:solidFill>
                <a:schemeClr val="bg1"/>
              </a:solidFill>
            </a:endParaRPr>
          </a:p>
          <a:p>
            <a:pPr algn="ctr"/>
            <a:r>
              <a:rPr lang="es-ES" dirty="0" err="1">
                <a:solidFill>
                  <a:schemeClr val="bg1"/>
                </a:solidFill>
              </a:rPr>
              <a:t>Procrastinator</a:t>
            </a:r>
            <a:endParaRPr lang="es-ES" dirty="0">
              <a:solidFill>
                <a:schemeClr val="bg1"/>
              </a:solidFill>
            </a:endParaRPr>
          </a:p>
        </p:txBody>
      </p:sp>
      <p:sp>
        <p:nvSpPr>
          <p:cNvPr id="28" name="CuadroTexto 27">
            <a:extLst>
              <a:ext uri="{FF2B5EF4-FFF2-40B4-BE49-F238E27FC236}">
                <a16:creationId xmlns:a16="http://schemas.microsoft.com/office/drawing/2014/main" id="{25AAA359-771D-4711-A0AE-2F91C8578B4A}"/>
              </a:ext>
            </a:extLst>
          </p:cNvPr>
          <p:cNvSpPr txBox="1"/>
          <p:nvPr/>
        </p:nvSpPr>
        <p:spPr>
          <a:xfrm>
            <a:off x="1332678" y="1306745"/>
            <a:ext cx="1670529" cy="646331"/>
          </a:xfrm>
          <a:prstGeom prst="rect">
            <a:avLst/>
          </a:prstGeom>
          <a:noFill/>
        </p:spPr>
        <p:txBody>
          <a:bodyPr wrap="square" rtlCol="0">
            <a:spAutoFit/>
          </a:bodyPr>
          <a:lstStyle/>
          <a:p>
            <a:pPr algn="ctr"/>
            <a:r>
              <a:rPr lang="es-ES" dirty="0" err="1">
                <a:solidFill>
                  <a:srgbClr val="292526"/>
                </a:solidFill>
              </a:rPr>
              <a:t>Perfectionist</a:t>
            </a:r>
            <a:endParaRPr lang="es-ES" dirty="0">
              <a:solidFill>
                <a:srgbClr val="292526"/>
              </a:solidFill>
            </a:endParaRPr>
          </a:p>
          <a:p>
            <a:pPr algn="ctr"/>
            <a:r>
              <a:rPr lang="es-ES" dirty="0" err="1">
                <a:solidFill>
                  <a:srgbClr val="292526"/>
                </a:solidFill>
              </a:rPr>
              <a:t>Procrastinator</a:t>
            </a:r>
            <a:endParaRPr lang="es-ES" dirty="0">
              <a:solidFill>
                <a:srgbClr val="292526"/>
              </a:solidFill>
            </a:endParaRPr>
          </a:p>
        </p:txBody>
      </p:sp>
      <p:sp>
        <p:nvSpPr>
          <p:cNvPr id="29" name="CuadroTexto 28">
            <a:extLst>
              <a:ext uri="{FF2B5EF4-FFF2-40B4-BE49-F238E27FC236}">
                <a16:creationId xmlns:a16="http://schemas.microsoft.com/office/drawing/2014/main" id="{9B0F6EE2-B4B7-422B-9C00-12CB97164C77}"/>
              </a:ext>
            </a:extLst>
          </p:cNvPr>
          <p:cNvSpPr txBox="1"/>
          <p:nvPr/>
        </p:nvSpPr>
        <p:spPr>
          <a:xfrm>
            <a:off x="1332783" y="4336597"/>
            <a:ext cx="1670529" cy="646331"/>
          </a:xfrm>
          <a:prstGeom prst="rect">
            <a:avLst/>
          </a:prstGeom>
          <a:noFill/>
        </p:spPr>
        <p:txBody>
          <a:bodyPr wrap="square" rtlCol="0">
            <a:spAutoFit/>
          </a:bodyPr>
          <a:lstStyle/>
          <a:p>
            <a:pPr algn="ctr"/>
            <a:r>
              <a:rPr lang="es-ES" dirty="0" err="1">
                <a:solidFill>
                  <a:schemeClr val="bg1"/>
                </a:solidFill>
              </a:rPr>
              <a:t>Fearful</a:t>
            </a:r>
            <a:endParaRPr lang="es-ES" dirty="0">
              <a:solidFill>
                <a:schemeClr val="bg1"/>
              </a:solidFill>
            </a:endParaRPr>
          </a:p>
          <a:p>
            <a:pPr algn="ctr"/>
            <a:r>
              <a:rPr lang="es-ES" dirty="0" err="1">
                <a:solidFill>
                  <a:schemeClr val="bg1"/>
                </a:solidFill>
              </a:rPr>
              <a:t>Procrastinator</a:t>
            </a:r>
            <a:endParaRPr lang="es-ES" dirty="0">
              <a:solidFill>
                <a:schemeClr val="bg1"/>
              </a:solidFill>
            </a:endParaRPr>
          </a:p>
        </p:txBody>
      </p:sp>
      <p:sp>
        <p:nvSpPr>
          <p:cNvPr id="30" name="CuadroTexto 29">
            <a:extLst>
              <a:ext uri="{FF2B5EF4-FFF2-40B4-BE49-F238E27FC236}">
                <a16:creationId xmlns:a16="http://schemas.microsoft.com/office/drawing/2014/main" id="{5B82BBD4-A8EF-4401-B0A0-584FAD2C97D9}"/>
              </a:ext>
            </a:extLst>
          </p:cNvPr>
          <p:cNvSpPr txBox="1"/>
          <p:nvPr/>
        </p:nvSpPr>
        <p:spPr>
          <a:xfrm>
            <a:off x="1335457" y="5344422"/>
            <a:ext cx="1670529" cy="646331"/>
          </a:xfrm>
          <a:prstGeom prst="rect">
            <a:avLst/>
          </a:prstGeom>
          <a:noFill/>
        </p:spPr>
        <p:txBody>
          <a:bodyPr wrap="square" rtlCol="0">
            <a:spAutoFit/>
          </a:bodyPr>
          <a:lstStyle/>
          <a:p>
            <a:pPr algn="ctr"/>
            <a:r>
              <a:rPr lang="es-ES" dirty="0">
                <a:solidFill>
                  <a:srgbClr val="292526"/>
                </a:solidFill>
              </a:rPr>
              <a:t>Lucky?</a:t>
            </a:r>
          </a:p>
          <a:p>
            <a:pPr algn="ctr"/>
            <a:r>
              <a:rPr lang="es-ES" dirty="0" err="1">
                <a:solidFill>
                  <a:srgbClr val="292526"/>
                </a:solidFill>
              </a:rPr>
              <a:t>Procrastinator</a:t>
            </a:r>
            <a:endParaRPr lang="es-ES" dirty="0">
              <a:solidFill>
                <a:srgbClr val="292526"/>
              </a:solidFill>
            </a:endParaRPr>
          </a:p>
        </p:txBody>
      </p:sp>
      <p:sp>
        <p:nvSpPr>
          <p:cNvPr id="22" name="CuadroTexto 21">
            <a:extLst>
              <a:ext uri="{FF2B5EF4-FFF2-40B4-BE49-F238E27FC236}">
                <a16:creationId xmlns:a16="http://schemas.microsoft.com/office/drawing/2014/main" id="{5845F9DE-9D4C-4BF1-89D4-CE4A87BEAE02}"/>
              </a:ext>
            </a:extLst>
          </p:cNvPr>
          <p:cNvSpPr txBox="1"/>
          <p:nvPr/>
        </p:nvSpPr>
        <p:spPr>
          <a:xfrm>
            <a:off x="2921292" y="1117819"/>
            <a:ext cx="6115048" cy="1077218"/>
          </a:xfrm>
          <a:prstGeom prst="rect">
            <a:avLst/>
          </a:prstGeom>
          <a:noFill/>
        </p:spPr>
        <p:txBody>
          <a:bodyPr wrap="square" rtlCol="0">
            <a:spAutoFit/>
          </a:bodyPr>
          <a:lstStyle/>
          <a:p>
            <a:r>
              <a:rPr lang="en-US" sz="1600" dirty="0"/>
              <a:t>The person is a perfectionist to the fullest for fear of being judged or ashamed. They consume too much time in the details and many of their projects finish them in a hurry. Instead of avoiding mistakes, they commit them in excess, causing more fear of the judgment of others.</a:t>
            </a:r>
            <a:endParaRPr lang="es-ES" sz="1600" dirty="0"/>
          </a:p>
        </p:txBody>
      </p:sp>
      <p:sp>
        <p:nvSpPr>
          <p:cNvPr id="23" name="CuadroTexto 22">
            <a:extLst>
              <a:ext uri="{FF2B5EF4-FFF2-40B4-BE49-F238E27FC236}">
                <a16:creationId xmlns:a16="http://schemas.microsoft.com/office/drawing/2014/main" id="{3F5D699A-DB5A-46D4-BFC2-CA879942FF9D}"/>
              </a:ext>
            </a:extLst>
          </p:cNvPr>
          <p:cNvSpPr txBox="1"/>
          <p:nvPr/>
        </p:nvSpPr>
        <p:spPr>
          <a:xfrm>
            <a:off x="2921292" y="2238407"/>
            <a:ext cx="6115048" cy="830997"/>
          </a:xfrm>
          <a:prstGeom prst="rect">
            <a:avLst/>
          </a:prstGeom>
          <a:noFill/>
        </p:spPr>
        <p:txBody>
          <a:bodyPr wrap="square" rtlCol="0">
            <a:spAutoFit/>
          </a:bodyPr>
          <a:lstStyle/>
          <a:p>
            <a:r>
              <a:rPr lang="en-US" sz="1600" dirty="0">
                <a:solidFill>
                  <a:schemeClr val="bg1"/>
                </a:solidFill>
              </a:rPr>
              <a:t>People that, for fear of being labeled as incompetent, monopolizes an excess of work that reaffirms their responsibility. However, this attitude can end in learned helplessness, a feeling linked to depressive states.</a:t>
            </a:r>
            <a:endParaRPr lang="es-ES" sz="1600" dirty="0">
              <a:solidFill>
                <a:schemeClr val="bg1"/>
              </a:solidFill>
            </a:endParaRPr>
          </a:p>
        </p:txBody>
      </p:sp>
      <p:sp>
        <p:nvSpPr>
          <p:cNvPr id="31" name="CuadroTexto 30">
            <a:extLst>
              <a:ext uri="{FF2B5EF4-FFF2-40B4-BE49-F238E27FC236}">
                <a16:creationId xmlns:a16="http://schemas.microsoft.com/office/drawing/2014/main" id="{5241F7B2-0C47-4579-8041-5A1D39A69611}"/>
              </a:ext>
            </a:extLst>
          </p:cNvPr>
          <p:cNvSpPr txBox="1"/>
          <p:nvPr/>
        </p:nvSpPr>
        <p:spPr>
          <a:xfrm>
            <a:off x="2921292" y="4244263"/>
            <a:ext cx="6115048" cy="830997"/>
          </a:xfrm>
          <a:prstGeom prst="rect">
            <a:avLst/>
          </a:prstGeom>
          <a:noFill/>
        </p:spPr>
        <p:txBody>
          <a:bodyPr wrap="square" rtlCol="0">
            <a:spAutoFit/>
          </a:bodyPr>
          <a:lstStyle/>
          <a:p>
            <a:r>
              <a:rPr lang="en-US" sz="1600" dirty="0">
                <a:solidFill>
                  <a:schemeClr val="bg1"/>
                </a:solidFill>
              </a:rPr>
              <a:t>People who constantly postpones tasks or obligations because it is unpleasant or boring. This trend is related to the lack of motivation in repetitive tasks or in which there are any feedback for improving.</a:t>
            </a:r>
            <a:endParaRPr lang="es-ES" sz="1600" dirty="0">
              <a:solidFill>
                <a:schemeClr val="bg1"/>
              </a:solidFill>
            </a:endParaRPr>
          </a:p>
        </p:txBody>
      </p:sp>
      <p:sp>
        <p:nvSpPr>
          <p:cNvPr id="32" name="CuadroTexto 31">
            <a:extLst>
              <a:ext uri="{FF2B5EF4-FFF2-40B4-BE49-F238E27FC236}">
                <a16:creationId xmlns:a16="http://schemas.microsoft.com/office/drawing/2014/main" id="{98430CCA-41B0-42BA-98D2-9C253E44319C}"/>
              </a:ext>
            </a:extLst>
          </p:cNvPr>
          <p:cNvSpPr txBox="1"/>
          <p:nvPr/>
        </p:nvSpPr>
        <p:spPr>
          <a:xfrm>
            <a:off x="2921292" y="5247706"/>
            <a:ext cx="6115048" cy="830997"/>
          </a:xfrm>
          <a:prstGeom prst="rect">
            <a:avLst/>
          </a:prstGeom>
          <a:noFill/>
        </p:spPr>
        <p:txBody>
          <a:bodyPr wrap="square" rtlCol="0">
            <a:spAutoFit/>
          </a:bodyPr>
          <a:lstStyle/>
          <a:p>
            <a:r>
              <a:rPr lang="en-US" sz="1600" dirty="0">
                <a:solidFill>
                  <a:srgbClr val="292526"/>
                </a:solidFill>
              </a:rPr>
              <a:t>People who believe they only work well when they are under pressure. So they postpone their homework until it gets late and they are at the limit to do what they have or intend to do on time.</a:t>
            </a:r>
            <a:endParaRPr lang="es-ES" sz="1600" dirty="0">
              <a:solidFill>
                <a:srgbClr val="292526"/>
              </a:solidFill>
            </a:endParaRPr>
          </a:p>
        </p:txBody>
      </p:sp>
      <p:sp>
        <p:nvSpPr>
          <p:cNvPr id="37" name="Elipse 8">
            <a:extLst>
              <a:ext uri="{FF2B5EF4-FFF2-40B4-BE49-F238E27FC236}">
                <a16:creationId xmlns:a16="http://schemas.microsoft.com/office/drawing/2014/main" id="{52DA41EF-8B83-40FD-9E7E-A37CE18CE20A}"/>
              </a:ext>
            </a:extLst>
          </p:cNvPr>
          <p:cNvSpPr/>
          <p:nvPr/>
        </p:nvSpPr>
        <p:spPr>
          <a:xfrm>
            <a:off x="8108005"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8" name="Picture 8">
            <a:extLst>
              <a:ext uri="{FF2B5EF4-FFF2-40B4-BE49-F238E27FC236}">
                <a16:creationId xmlns:a16="http://schemas.microsoft.com/office/drawing/2014/main" id="{CB9846D6-5491-43A3-8F58-8AE1F9508A1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20412" y="609227"/>
            <a:ext cx="619178" cy="619178"/>
          </a:xfrm>
          <a:prstGeom prst="rect">
            <a:avLst/>
          </a:prstGeom>
        </p:spPr>
      </p:pic>
      <p:sp>
        <p:nvSpPr>
          <p:cNvPr id="39" name="Elipse 38">
            <a:extLst>
              <a:ext uri="{FF2B5EF4-FFF2-40B4-BE49-F238E27FC236}">
                <a16:creationId xmlns:a16="http://schemas.microsoft.com/office/drawing/2014/main" id="{2B133738-4BD3-4A9E-8B25-11085C5413F8}"/>
              </a:ext>
            </a:extLst>
          </p:cNvPr>
          <p:cNvSpPr/>
          <p:nvPr/>
        </p:nvSpPr>
        <p:spPr>
          <a:xfrm>
            <a:off x="8108055" y="589541"/>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40" name="Picture 8">
            <a:extLst>
              <a:ext uri="{FF2B5EF4-FFF2-40B4-BE49-F238E27FC236}">
                <a16:creationId xmlns:a16="http://schemas.microsoft.com/office/drawing/2014/main" id="{841DB2D3-ECF2-4261-90EA-5776164E581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20462" y="600230"/>
            <a:ext cx="619178" cy="619178"/>
          </a:xfrm>
          <a:prstGeom prst="rect">
            <a:avLst/>
          </a:prstGeom>
        </p:spPr>
      </p:pic>
    </p:spTree>
    <p:extLst>
      <p:ext uri="{BB962C8B-B14F-4D97-AF65-F5344CB8AC3E}">
        <p14:creationId xmlns:p14="http://schemas.microsoft.com/office/powerpoint/2010/main" val="1791558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EXERCISE 1: RECOGNIZING PROCRASTINATION</a:t>
            </a:r>
          </a:p>
        </p:txBody>
      </p:sp>
      <p:sp>
        <p:nvSpPr>
          <p:cNvPr id="12" name="Elipse 8">
            <a:extLst>
              <a:ext uri="{FF2B5EF4-FFF2-40B4-BE49-F238E27FC236}">
                <a16:creationId xmlns:a16="http://schemas.microsoft.com/office/drawing/2014/main" id="{2C2E907B-B896-4957-A89F-D0E8F5C6EEB5}"/>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8">
            <a:extLst>
              <a:ext uri="{FF2B5EF4-FFF2-40B4-BE49-F238E27FC236}">
                <a16:creationId xmlns:a16="http://schemas.microsoft.com/office/drawing/2014/main" id="{FB49F2EE-3B99-4370-992B-F5602B4D8E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0" name="Rectángulo 19">
            <a:extLst>
              <a:ext uri="{FF2B5EF4-FFF2-40B4-BE49-F238E27FC236}">
                <a16:creationId xmlns:a16="http://schemas.microsoft.com/office/drawing/2014/main" id="{2C39117D-EDE8-409A-B1D1-930088072276}"/>
              </a:ext>
            </a:extLst>
          </p:cNvPr>
          <p:cNvSpPr/>
          <p:nvPr/>
        </p:nvSpPr>
        <p:spPr>
          <a:xfrm>
            <a:off x="-2" y="1029499"/>
            <a:ext cx="39168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1">
            <a:extLst>
              <a:ext uri="{FF2B5EF4-FFF2-40B4-BE49-F238E27FC236}">
                <a16:creationId xmlns:a16="http://schemas.microsoft.com/office/drawing/2014/main" id="{89A59A80-D256-4569-9F1A-8A9E568E0042}"/>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ILO         </a:t>
            </a:r>
            <a:r>
              <a:rPr lang="en-GB" sz="1200" dirty="0">
                <a:solidFill>
                  <a:schemeClr val="bg1"/>
                </a:solidFill>
              </a:rPr>
              <a:t>PROCRASTINATION         </a:t>
            </a:r>
            <a:r>
              <a:rPr lang="en-GB" sz="1200" dirty="0">
                <a:solidFill>
                  <a:schemeClr val="tx1">
                    <a:lumMod val="65000"/>
                    <a:lumOff val="35000"/>
                  </a:schemeClr>
                </a:solidFill>
              </a:rPr>
              <a:t>VALUE         EXPECTANCY         DELAY         IMPULSIVINESS         NEXT STEPS</a:t>
            </a:r>
            <a:endParaRPr lang="en-GB" dirty="0">
              <a:solidFill>
                <a:schemeClr val="tx1">
                  <a:lumMod val="65000"/>
                  <a:lumOff val="35000"/>
                </a:schemeClr>
              </a:solidFill>
            </a:endParaRPr>
          </a:p>
        </p:txBody>
      </p:sp>
      <p:sp>
        <p:nvSpPr>
          <p:cNvPr id="11" name="Rectangle 6">
            <a:extLst>
              <a:ext uri="{FF2B5EF4-FFF2-40B4-BE49-F238E27FC236}">
                <a16:creationId xmlns:a16="http://schemas.microsoft.com/office/drawing/2014/main" id="{24DAF431-BDC8-46AC-96B9-F6C78101A5D0}"/>
              </a:ext>
            </a:extLst>
          </p:cNvPr>
          <p:cNvSpPr/>
          <p:nvPr/>
        </p:nvSpPr>
        <p:spPr>
          <a:xfrm>
            <a:off x="0" y="1131832"/>
            <a:ext cx="9144000" cy="50252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8">
            <a:extLst>
              <a:ext uri="{FF2B5EF4-FFF2-40B4-BE49-F238E27FC236}">
                <a16:creationId xmlns:a16="http://schemas.microsoft.com/office/drawing/2014/main" id="{D33DE3BA-1393-49BA-A2E2-85701431DD0A}"/>
              </a:ext>
            </a:extLst>
          </p:cNvPr>
          <p:cNvSpPr txBox="1"/>
          <p:nvPr/>
        </p:nvSpPr>
        <p:spPr>
          <a:xfrm>
            <a:off x="4216484" y="2281388"/>
            <a:ext cx="4927516" cy="2677656"/>
          </a:xfrm>
          <a:prstGeom prst="rect">
            <a:avLst/>
          </a:prstGeom>
          <a:noFill/>
        </p:spPr>
        <p:txBody>
          <a:bodyPr wrap="square" rtlCol="0">
            <a:spAutoFit/>
          </a:bodyPr>
          <a:lstStyle/>
          <a:p>
            <a:r>
              <a:rPr lang="en-US" sz="2800" dirty="0">
                <a:solidFill>
                  <a:srgbClr val="292526"/>
                </a:solidFill>
              </a:rPr>
              <a:t>Recognizing procrastination</a:t>
            </a:r>
          </a:p>
          <a:p>
            <a:r>
              <a:rPr lang="en-US" sz="1400" dirty="0">
                <a:solidFill>
                  <a:srgbClr val="292526"/>
                </a:solidFill>
              </a:rPr>
              <a:t>EXERCISE 1 - 5 MINUTES</a:t>
            </a:r>
          </a:p>
          <a:p>
            <a:endParaRPr lang="en-US" sz="1400" dirty="0">
              <a:solidFill>
                <a:srgbClr val="292526"/>
              </a:solidFill>
            </a:endParaRPr>
          </a:p>
          <a:p>
            <a:pPr marL="342900" indent="-342900">
              <a:buFont typeface="+mj-lt"/>
              <a:buAutoNum type="arabicPeriod"/>
            </a:pPr>
            <a:r>
              <a:rPr lang="en-US" sz="1400" dirty="0">
                <a:solidFill>
                  <a:srgbClr val="292526"/>
                </a:solidFill>
              </a:rPr>
              <a:t>Write on a sheet of paper three kinds of activities (study-related or otherwise) for which you suffer from procrastination.</a:t>
            </a:r>
          </a:p>
          <a:p>
            <a:pPr marL="342900" indent="-342900">
              <a:buFont typeface="+mj-lt"/>
              <a:buAutoNum type="arabicPeriod"/>
            </a:pPr>
            <a:endParaRPr lang="en-US" sz="1400" dirty="0">
              <a:solidFill>
                <a:srgbClr val="292526"/>
              </a:solidFill>
            </a:endParaRPr>
          </a:p>
          <a:p>
            <a:pPr marL="342900" indent="-342900">
              <a:buFont typeface="+mj-lt"/>
              <a:buAutoNum type="arabicPeriod"/>
            </a:pPr>
            <a:r>
              <a:rPr lang="en-US" sz="1400" dirty="0">
                <a:solidFill>
                  <a:srgbClr val="292526"/>
                </a:solidFill>
              </a:rPr>
              <a:t>Number them 1–3 in order of severity</a:t>
            </a:r>
          </a:p>
          <a:p>
            <a:pPr marL="342900" indent="-342900">
              <a:buFont typeface="+mj-lt"/>
              <a:buAutoNum type="arabicPeriod"/>
            </a:pPr>
            <a:endParaRPr lang="en-US" sz="1400" dirty="0">
              <a:solidFill>
                <a:srgbClr val="292526"/>
              </a:solidFill>
            </a:endParaRPr>
          </a:p>
          <a:p>
            <a:pPr marL="342900" indent="-342900">
              <a:buFont typeface="+mj-lt"/>
              <a:buAutoNum type="arabicPeriod"/>
            </a:pPr>
            <a:r>
              <a:rPr lang="en-US" sz="1400" b="1" dirty="0">
                <a:solidFill>
                  <a:srgbClr val="292526"/>
                </a:solidFill>
              </a:rPr>
              <a:t>Show the result to your partner next and discuss whether you recognize each other’s problems</a:t>
            </a:r>
          </a:p>
        </p:txBody>
      </p:sp>
      <p:pic>
        <p:nvPicPr>
          <p:cNvPr id="15" name="Picture 2">
            <a:extLst>
              <a:ext uri="{FF2B5EF4-FFF2-40B4-BE49-F238E27FC236}">
                <a16:creationId xmlns:a16="http://schemas.microsoft.com/office/drawing/2014/main" id="{C712FC30-FD28-4C0F-82FE-A29C7C5E79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80719" y="2124653"/>
            <a:ext cx="2855046" cy="2855046"/>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a:extLst>
              <a:ext uri="{FF2B5EF4-FFF2-40B4-BE49-F238E27FC236}">
                <a16:creationId xmlns:a16="http://schemas.microsoft.com/office/drawing/2014/main" id="{679C9CC1-7F1C-4AD2-8BAF-1D94228FC97C}"/>
              </a:ext>
            </a:extLst>
          </p:cNvPr>
          <p:cNvSpPr/>
          <p:nvPr/>
        </p:nvSpPr>
        <p:spPr>
          <a:xfrm>
            <a:off x="2919369" y="4832059"/>
            <a:ext cx="616396" cy="36072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Elipse 8">
            <a:extLst>
              <a:ext uri="{FF2B5EF4-FFF2-40B4-BE49-F238E27FC236}">
                <a16:creationId xmlns:a16="http://schemas.microsoft.com/office/drawing/2014/main" id="{0EF961D5-9FE9-4D8A-98B4-1A29CDA0F928}"/>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7" name="Picture 8">
            <a:extLst>
              <a:ext uri="{FF2B5EF4-FFF2-40B4-BE49-F238E27FC236}">
                <a16:creationId xmlns:a16="http://schemas.microsoft.com/office/drawing/2014/main" id="{1006734C-7A3D-46CF-89A8-BDE79D8507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8" name="Elipse 17">
            <a:extLst>
              <a:ext uri="{FF2B5EF4-FFF2-40B4-BE49-F238E27FC236}">
                <a16:creationId xmlns:a16="http://schemas.microsoft.com/office/drawing/2014/main" id="{32136143-CC73-4797-A718-94A0C35E05EA}"/>
              </a:ext>
            </a:extLst>
          </p:cNvPr>
          <p:cNvSpPr/>
          <p:nvPr/>
        </p:nvSpPr>
        <p:spPr>
          <a:xfrm>
            <a:off x="8098327" y="589541"/>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9" name="Picture 8">
            <a:extLst>
              <a:ext uri="{FF2B5EF4-FFF2-40B4-BE49-F238E27FC236}">
                <a16:creationId xmlns:a16="http://schemas.microsoft.com/office/drawing/2014/main" id="{4BB6DCEF-8240-4980-977B-BDAE302D37F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734" y="600230"/>
            <a:ext cx="619178" cy="619178"/>
          </a:xfrm>
          <a:prstGeom prst="rect">
            <a:avLst/>
          </a:prstGeom>
        </p:spPr>
      </p:pic>
    </p:spTree>
    <p:extLst>
      <p:ext uri="{BB962C8B-B14F-4D97-AF65-F5344CB8AC3E}">
        <p14:creationId xmlns:p14="http://schemas.microsoft.com/office/powerpoint/2010/main" val="986941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TOP 3 PROCRASTINATION OF STUDENTS</a:t>
            </a:r>
          </a:p>
        </p:txBody>
      </p:sp>
      <p:sp>
        <p:nvSpPr>
          <p:cNvPr id="12" name="Elipse 8">
            <a:extLst>
              <a:ext uri="{FF2B5EF4-FFF2-40B4-BE49-F238E27FC236}">
                <a16:creationId xmlns:a16="http://schemas.microsoft.com/office/drawing/2014/main" id="{2C2E907B-B896-4957-A89F-D0E8F5C6EEB5}"/>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8">
            <a:extLst>
              <a:ext uri="{FF2B5EF4-FFF2-40B4-BE49-F238E27FC236}">
                <a16:creationId xmlns:a16="http://schemas.microsoft.com/office/drawing/2014/main" id="{FB49F2EE-3B99-4370-992B-F5602B4D8E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0" name="Rectángulo 19">
            <a:extLst>
              <a:ext uri="{FF2B5EF4-FFF2-40B4-BE49-F238E27FC236}">
                <a16:creationId xmlns:a16="http://schemas.microsoft.com/office/drawing/2014/main" id="{2C39117D-EDE8-409A-B1D1-930088072276}"/>
              </a:ext>
            </a:extLst>
          </p:cNvPr>
          <p:cNvSpPr/>
          <p:nvPr/>
        </p:nvSpPr>
        <p:spPr>
          <a:xfrm>
            <a:off x="-2" y="1029499"/>
            <a:ext cx="45720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1">
            <a:extLst>
              <a:ext uri="{FF2B5EF4-FFF2-40B4-BE49-F238E27FC236}">
                <a16:creationId xmlns:a16="http://schemas.microsoft.com/office/drawing/2014/main" id="{462CFAE4-1160-4566-A166-0FCE05A1CA93}"/>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ILO         </a:t>
            </a:r>
            <a:r>
              <a:rPr lang="en-GB" sz="1200" dirty="0">
                <a:solidFill>
                  <a:schemeClr val="bg1"/>
                </a:solidFill>
              </a:rPr>
              <a:t>PROCRASTINATION         </a:t>
            </a:r>
            <a:r>
              <a:rPr lang="en-GB" sz="1200" dirty="0">
                <a:solidFill>
                  <a:schemeClr val="tx1">
                    <a:lumMod val="65000"/>
                    <a:lumOff val="35000"/>
                  </a:schemeClr>
                </a:solidFill>
              </a:rPr>
              <a:t>VALUE         EXPECTANCY         DELAY         IMPULSIVINESS         NEXT STEPS</a:t>
            </a:r>
            <a:endParaRPr lang="en-GB" dirty="0">
              <a:solidFill>
                <a:schemeClr val="tx1">
                  <a:lumMod val="65000"/>
                  <a:lumOff val="35000"/>
                </a:schemeClr>
              </a:solidFill>
            </a:endParaRPr>
          </a:p>
        </p:txBody>
      </p:sp>
      <p:graphicFrame>
        <p:nvGraphicFramePr>
          <p:cNvPr id="2" name="Diagrama 1">
            <a:extLst>
              <a:ext uri="{FF2B5EF4-FFF2-40B4-BE49-F238E27FC236}">
                <a16:creationId xmlns:a16="http://schemas.microsoft.com/office/drawing/2014/main" id="{AE53AA61-B539-474A-B31C-708FEBD8C10D}"/>
              </a:ext>
            </a:extLst>
          </p:cNvPr>
          <p:cNvGraphicFramePr/>
          <p:nvPr>
            <p:extLst>
              <p:ext uri="{D42A27DB-BD31-4B8C-83A1-F6EECF244321}">
                <p14:modId xmlns:p14="http://schemas.microsoft.com/office/powerpoint/2010/main" val="3459675482"/>
              </p:ext>
            </p:extLst>
          </p:nvPr>
        </p:nvGraphicFramePr>
        <p:xfrm>
          <a:off x="190151" y="2239860"/>
          <a:ext cx="4197292" cy="3741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4" name="Diagrama 13">
            <a:extLst>
              <a:ext uri="{FF2B5EF4-FFF2-40B4-BE49-F238E27FC236}">
                <a16:creationId xmlns:a16="http://schemas.microsoft.com/office/drawing/2014/main" id="{D986C028-FB92-4EBD-B605-C53F3F8494EF}"/>
              </a:ext>
            </a:extLst>
          </p:cNvPr>
          <p:cNvGraphicFramePr/>
          <p:nvPr>
            <p:extLst>
              <p:ext uri="{D42A27DB-BD31-4B8C-83A1-F6EECF244321}">
                <p14:modId xmlns:p14="http://schemas.microsoft.com/office/powerpoint/2010/main" val="2637149823"/>
              </p:ext>
            </p:extLst>
          </p:nvPr>
        </p:nvGraphicFramePr>
        <p:xfrm>
          <a:off x="4610456" y="2239859"/>
          <a:ext cx="4197292" cy="374125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CuadroTexto 4">
            <a:extLst>
              <a:ext uri="{FF2B5EF4-FFF2-40B4-BE49-F238E27FC236}">
                <a16:creationId xmlns:a16="http://schemas.microsoft.com/office/drawing/2014/main" id="{7D0FF231-B622-4A0E-87D9-7FEB076AF656}"/>
              </a:ext>
            </a:extLst>
          </p:cNvPr>
          <p:cNvSpPr txBox="1"/>
          <p:nvPr/>
        </p:nvSpPr>
        <p:spPr>
          <a:xfrm>
            <a:off x="628650" y="1515503"/>
            <a:ext cx="3330954" cy="523220"/>
          </a:xfrm>
          <a:prstGeom prst="rect">
            <a:avLst/>
          </a:prstGeom>
          <a:noFill/>
        </p:spPr>
        <p:txBody>
          <a:bodyPr wrap="square" rtlCol="0">
            <a:spAutoFit/>
          </a:bodyPr>
          <a:lstStyle/>
          <a:p>
            <a:pPr algn="ctr"/>
            <a:r>
              <a:rPr lang="es-ES" sz="2800" dirty="0" err="1"/>
              <a:t>Study</a:t>
            </a:r>
            <a:r>
              <a:rPr lang="es-ES" sz="2800" dirty="0"/>
              <a:t> </a:t>
            </a:r>
            <a:r>
              <a:rPr lang="es-ES" sz="2800" dirty="0" err="1"/>
              <a:t>related</a:t>
            </a:r>
            <a:endParaRPr lang="es-ES" sz="2800" dirty="0"/>
          </a:p>
        </p:txBody>
      </p:sp>
      <p:sp>
        <p:nvSpPr>
          <p:cNvPr id="15" name="CuadroTexto 14">
            <a:extLst>
              <a:ext uri="{FF2B5EF4-FFF2-40B4-BE49-F238E27FC236}">
                <a16:creationId xmlns:a16="http://schemas.microsoft.com/office/drawing/2014/main" id="{8BAB92D0-B047-480F-8E92-B07EBFD31121}"/>
              </a:ext>
            </a:extLst>
          </p:cNvPr>
          <p:cNvSpPr txBox="1"/>
          <p:nvPr/>
        </p:nvSpPr>
        <p:spPr>
          <a:xfrm>
            <a:off x="5058563" y="1515503"/>
            <a:ext cx="3330954" cy="523220"/>
          </a:xfrm>
          <a:prstGeom prst="rect">
            <a:avLst/>
          </a:prstGeom>
          <a:noFill/>
        </p:spPr>
        <p:txBody>
          <a:bodyPr wrap="square" rtlCol="0">
            <a:spAutoFit/>
          </a:bodyPr>
          <a:lstStyle/>
          <a:p>
            <a:pPr algn="ctr"/>
            <a:r>
              <a:rPr lang="es-ES" sz="2800" dirty="0"/>
              <a:t>Personal</a:t>
            </a:r>
          </a:p>
        </p:txBody>
      </p:sp>
    </p:spTree>
    <p:extLst>
      <p:ext uri="{BB962C8B-B14F-4D97-AF65-F5344CB8AC3E}">
        <p14:creationId xmlns:p14="http://schemas.microsoft.com/office/powerpoint/2010/main" val="4257026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fecha 3">
            <a:extLst>
              <a:ext uri="{FF2B5EF4-FFF2-40B4-BE49-F238E27FC236}">
                <a16:creationId xmlns:a16="http://schemas.microsoft.com/office/drawing/2014/main" id="{197A5047-E8A5-4E66-9E00-ECFABA9FF9F8}"/>
              </a:ext>
            </a:extLst>
          </p:cNvPr>
          <p:cNvSpPr>
            <a:spLocks noGrp="1"/>
          </p:cNvSpPr>
          <p:nvPr>
            <p:ph type="dt" sz="half" idx="10"/>
          </p:nvPr>
        </p:nvSpPr>
        <p:spPr>
          <a:xfrm>
            <a:off x="628650" y="6356351"/>
            <a:ext cx="2057400" cy="365125"/>
          </a:xfrm>
        </p:spPr>
        <p:txBody>
          <a:bodyPr/>
          <a:lstStyle/>
          <a:p>
            <a:fld id="{A17A963E-95A2-4A85-969D-5A95ED2AC268}" type="datetime4">
              <a:rPr lang="en-US" sz="1200" smtClean="0"/>
              <a:t>December 3, 2019</a:t>
            </a:fld>
            <a:endParaRPr lang="en-GB" sz="1200" dirty="0"/>
          </a:p>
        </p:txBody>
      </p:sp>
      <p:sp>
        <p:nvSpPr>
          <p:cNvPr id="4" name="Marcador de pie de página 4">
            <a:extLst>
              <a:ext uri="{FF2B5EF4-FFF2-40B4-BE49-F238E27FC236}">
                <a16:creationId xmlns:a16="http://schemas.microsoft.com/office/drawing/2014/main" id="{7C92E70B-F19A-4672-AC04-AA154905904E}"/>
              </a:ext>
            </a:extLst>
          </p:cNvPr>
          <p:cNvSpPr>
            <a:spLocks noGrp="1"/>
          </p:cNvSpPr>
          <p:nvPr>
            <p:ph type="ftr" sz="quarter" idx="11"/>
          </p:nvPr>
        </p:nvSpPr>
        <p:spPr>
          <a:xfrm>
            <a:off x="3028950" y="6356351"/>
            <a:ext cx="3086100" cy="365125"/>
          </a:xfrm>
        </p:spPr>
        <p:txBody>
          <a:bodyPr/>
          <a:lstStyle/>
          <a:p>
            <a:r>
              <a:rPr lang="en-GB" sz="1200" dirty="0"/>
              <a:t>Yeray Barrios Fleitas</a:t>
            </a:r>
          </a:p>
        </p:txBody>
      </p:sp>
      <p:sp>
        <p:nvSpPr>
          <p:cNvPr id="6" name="CuadroTexto 5">
            <a:extLst>
              <a:ext uri="{FF2B5EF4-FFF2-40B4-BE49-F238E27FC236}">
                <a16:creationId xmlns:a16="http://schemas.microsoft.com/office/drawing/2014/main" id="{C0F8FCB4-7EC2-4395-9322-BC9B599BF197}"/>
              </a:ext>
            </a:extLst>
          </p:cNvPr>
          <p:cNvSpPr txBox="1"/>
          <p:nvPr/>
        </p:nvSpPr>
        <p:spPr>
          <a:xfrm>
            <a:off x="76912" y="0"/>
            <a:ext cx="9067088" cy="584775"/>
          </a:xfrm>
          <a:prstGeom prst="rect">
            <a:avLst/>
          </a:prstGeom>
          <a:noFill/>
        </p:spPr>
        <p:txBody>
          <a:bodyPr wrap="square" rtlCol="0">
            <a:spAutoFit/>
          </a:bodyPr>
          <a:lstStyle/>
          <a:p>
            <a:r>
              <a:rPr lang="en-GB" sz="3200" b="1" dirty="0">
                <a:solidFill>
                  <a:srgbClr val="FFFFFF"/>
                </a:solidFill>
              </a:rPr>
              <a:t>THE PROCRASTINATION EQUATION</a:t>
            </a:r>
          </a:p>
        </p:txBody>
      </p:sp>
      <p:sp>
        <p:nvSpPr>
          <p:cNvPr id="12" name="Elipse 8">
            <a:extLst>
              <a:ext uri="{FF2B5EF4-FFF2-40B4-BE49-F238E27FC236}">
                <a16:creationId xmlns:a16="http://schemas.microsoft.com/office/drawing/2014/main" id="{2C2E907B-B896-4957-A89F-D0E8F5C6EEB5}"/>
              </a:ext>
            </a:extLst>
          </p:cNvPr>
          <p:cNvSpPr/>
          <p:nvPr/>
        </p:nvSpPr>
        <p:spPr>
          <a:xfrm>
            <a:off x="8098277" y="598538"/>
            <a:ext cx="642026" cy="64202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Picture 8">
            <a:extLst>
              <a:ext uri="{FF2B5EF4-FFF2-40B4-BE49-F238E27FC236}">
                <a16:creationId xmlns:a16="http://schemas.microsoft.com/office/drawing/2014/main" id="{FB49F2EE-3B99-4370-992B-F5602B4D8E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110684" y="609227"/>
            <a:ext cx="619178" cy="619178"/>
          </a:xfrm>
          <a:prstGeom prst="rect">
            <a:avLst/>
          </a:prstGeom>
        </p:spPr>
      </p:pic>
      <p:sp>
        <p:nvSpPr>
          <p:cNvPr id="10" name="Rectángulo 19">
            <a:extLst>
              <a:ext uri="{FF2B5EF4-FFF2-40B4-BE49-F238E27FC236}">
                <a16:creationId xmlns:a16="http://schemas.microsoft.com/office/drawing/2014/main" id="{2C39117D-EDE8-409A-B1D1-930088072276}"/>
              </a:ext>
            </a:extLst>
          </p:cNvPr>
          <p:cNvSpPr/>
          <p:nvPr/>
        </p:nvSpPr>
        <p:spPr>
          <a:xfrm>
            <a:off x="-2" y="1029499"/>
            <a:ext cx="5223600" cy="110770"/>
          </a:xfrm>
          <a:prstGeom prst="rect">
            <a:avLst/>
          </a:prstGeom>
          <a:solidFill>
            <a:srgbClr val="C81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1">
            <a:extLst>
              <a:ext uri="{FF2B5EF4-FFF2-40B4-BE49-F238E27FC236}">
                <a16:creationId xmlns:a16="http://schemas.microsoft.com/office/drawing/2014/main" id="{3B3571AF-1B92-4007-8E22-E9C259A07523}"/>
              </a:ext>
            </a:extLst>
          </p:cNvPr>
          <p:cNvSpPr txBox="1"/>
          <p:nvPr/>
        </p:nvSpPr>
        <p:spPr>
          <a:xfrm>
            <a:off x="0" y="700920"/>
            <a:ext cx="9144000" cy="276999"/>
          </a:xfrm>
          <a:prstGeom prst="rect">
            <a:avLst/>
          </a:prstGeom>
          <a:noFill/>
        </p:spPr>
        <p:txBody>
          <a:bodyPr wrap="square" rtlCol="0">
            <a:spAutoFit/>
          </a:bodyPr>
          <a:lstStyle/>
          <a:p>
            <a:r>
              <a:rPr lang="en-GB" sz="1200" dirty="0">
                <a:solidFill>
                  <a:schemeClr val="tx1">
                    <a:lumMod val="65000"/>
                    <a:lumOff val="35000"/>
                  </a:schemeClr>
                </a:solidFill>
              </a:rPr>
              <a:t>  WELCOME         ILO         PROCRASTINATION</a:t>
            </a:r>
            <a:r>
              <a:rPr lang="en-GB" sz="1200" dirty="0">
                <a:solidFill>
                  <a:schemeClr val="bg1"/>
                </a:solidFill>
              </a:rPr>
              <a:t>         VALUE         EXPECTANCY         DELAY         IMPULSIVINESS</a:t>
            </a:r>
            <a:r>
              <a:rPr lang="en-GB" sz="1200" dirty="0">
                <a:solidFill>
                  <a:schemeClr val="tx1">
                    <a:lumMod val="65000"/>
                    <a:lumOff val="35000"/>
                  </a:schemeClr>
                </a:solidFill>
              </a:rPr>
              <a:t>         NEXT STEPS</a:t>
            </a:r>
            <a:endParaRPr lang="en-GB" dirty="0">
              <a:solidFill>
                <a:schemeClr val="tx1">
                  <a:lumMod val="65000"/>
                  <a:lumOff val="35000"/>
                </a:schemeClr>
              </a:solidFill>
            </a:endParaRPr>
          </a:p>
        </p:txBody>
      </p:sp>
      <p:pic>
        <p:nvPicPr>
          <p:cNvPr id="11" name="Picture 2">
            <a:extLst>
              <a:ext uri="{FF2B5EF4-FFF2-40B4-BE49-F238E27FC236}">
                <a16:creationId xmlns:a16="http://schemas.microsoft.com/office/drawing/2014/main" id="{C13F216F-5A4B-456C-B6A1-7C21D3BEAA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8573" y="1251253"/>
            <a:ext cx="9086849" cy="5105400"/>
          </a:xfrm>
          <a:prstGeom prst="rect">
            <a:avLst/>
          </a:prstGeom>
          <a:noFill/>
          <a:ln w="9525">
            <a:noFill/>
            <a:miter lim="800000"/>
            <a:headEnd/>
            <a:tailEnd/>
          </a:ln>
        </p:spPr>
      </p:pic>
    </p:spTree>
    <p:extLst>
      <p:ext uri="{BB962C8B-B14F-4D97-AF65-F5344CB8AC3E}">
        <p14:creationId xmlns:p14="http://schemas.microsoft.com/office/powerpoint/2010/main" val="374084143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UT Title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14105</TotalTime>
  <Words>1167</Words>
  <Application>Microsoft Office PowerPoint</Application>
  <PresentationFormat>On-screen Show (4:3)</PresentationFormat>
  <Paragraphs>191</Paragraphs>
  <Slides>16</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Arial Narrow</vt:lpstr>
      <vt:lpstr>Calibri</vt:lpstr>
      <vt:lpstr>Calibri Light</vt:lpstr>
      <vt:lpstr>Roboto Bk</vt:lpstr>
      <vt:lpstr>Tema de Office</vt:lpstr>
      <vt:lpstr>UT Title slide Black</vt:lpstr>
      <vt:lpstr>Module ii – academic skills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Yeray del Cristo</dc:creator>
  <cp:lastModifiedBy>Barrios Fleitas, Y.d.C. (EWI)</cp:lastModifiedBy>
  <cp:revision>359</cp:revision>
  <dcterms:created xsi:type="dcterms:W3CDTF">2016-07-13T18:27:27Z</dcterms:created>
  <dcterms:modified xsi:type="dcterms:W3CDTF">2019-12-03T14:06:27Z</dcterms:modified>
</cp:coreProperties>
</file>