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8" r:id="rId1"/>
    <p:sldMasterId id="2147483932" r:id="rId2"/>
    <p:sldMasterId id="2147483988" r:id="rId3"/>
    <p:sldMasterId id="2147483980" r:id="rId4"/>
    <p:sldMasterId id="2147483984" r:id="rId5"/>
    <p:sldMasterId id="2147483940" r:id="rId6"/>
    <p:sldMasterId id="2147484010" r:id="rId7"/>
    <p:sldMasterId id="2147483948" r:id="rId8"/>
    <p:sldMasterId id="2147483967" r:id="rId9"/>
  </p:sldMasterIdLst>
  <p:notesMasterIdLst>
    <p:notesMasterId r:id="rId42"/>
  </p:notesMasterIdLst>
  <p:handoutMasterIdLst>
    <p:handoutMasterId r:id="rId43"/>
  </p:handoutMasterIdLst>
  <p:sldIdLst>
    <p:sldId id="262" r:id="rId10"/>
    <p:sldId id="303" r:id="rId11"/>
    <p:sldId id="311" r:id="rId12"/>
    <p:sldId id="318" r:id="rId13"/>
    <p:sldId id="278" r:id="rId14"/>
    <p:sldId id="313" r:id="rId15"/>
    <p:sldId id="312" r:id="rId16"/>
    <p:sldId id="319" r:id="rId17"/>
    <p:sldId id="279" r:id="rId18"/>
    <p:sldId id="316" r:id="rId19"/>
    <p:sldId id="277" r:id="rId20"/>
    <p:sldId id="286" r:id="rId21"/>
    <p:sldId id="284" r:id="rId22"/>
    <p:sldId id="322" r:id="rId23"/>
    <p:sldId id="296" r:id="rId24"/>
    <p:sldId id="297" r:id="rId25"/>
    <p:sldId id="298" r:id="rId26"/>
    <p:sldId id="299" r:id="rId27"/>
    <p:sldId id="300" r:id="rId28"/>
    <p:sldId id="301" r:id="rId29"/>
    <p:sldId id="320" r:id="rId30"/>
    <p:sldId id="304" r:id="rId31"/>
    <p:sldId id="274" r:id="rId32"/>
    <p:sldId id="315" r:id="rId33"/>
    <p:sldId id="321" r:id="rId34"/>
    <p:sldId id="323" r:id="rId35"/>
    <p:sldId id="307" r:id="rId36"/>
    <p:sldId id="276" r:id="rId37"/>
    <p:sldId id="305" r:id="rId38"/>
    <p:sldId id="310" r:id="rId39"/>
    <p:sldId id="282" r:id="rId40"/>
    <p:sldId id="31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6C8"/>
    <a:srgbClr val="34B234"/>
    <a:srgbClr val="7F7F7F"/>
    <a:srgbClr val="FFFFFF"/>
    <a:srgbClr val="FFC2E3"/>
    <a:srgbClr val="469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25"/>
    <p:restoredTop sz="89691" autoAdjust="0"/>
  </p:normalViewPr>
  <p:slideViewPr>
    <p:cSldViewPr snapToGrid="0" snapToObjects="1">
      <p:cViewPr>
        <p:scale>
          <a:sx n="70" d="100"/>
          <a:sy n="70" d="100"/>
        </p:scale>
        <p:origin x="1445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97" d="100"/>
          <a:sy n="197" d="100"/>
        </p:scale>
        <p:origin x="237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E01BE56-1E91-6446-BB37-70A906C6EF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3CFE5-CFB5-AC4B-B88B-1D953B4D90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C1FF6-1F9C-A04D-BC2F-BA79939F8A67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05199-A0AF-4D47-A407-75BB264A354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E8BBE-35C2-F248-BE41-AC409C19DA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06A49-4FCA-314D-A6DA-EC7CC1C3A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499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196D9-2286-0F4F-B943-33A3EEA2528D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24262-D47C-D444-8DFB-457E9BF50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9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logistics-truck-frachtschiff-group-3125131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photos/block-chain-smartphone-control-3569793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750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https://pixabay.com/photos/logistics-truck-frachtschiff-group-3125131/</a:t>
            </a:r>
            <a:endParaRPr lang="en-US" dirty="0"/>
          </a:p>
          <a:p>
            <a:r>
              <a:rPr lang="nl-NL" dirty="0">
                <a:hlinkClick r:id="rId4"/>
              </a:rPr>
              <a:t>https://pixabay.com/photos/block-chain-smartphone-control-3569793/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44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87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231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158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50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24262-D47C-D444-8DFB-457E9BF504E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023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r>
              <a:rPr lang="en-US"/>
              <a:t>28 October 2019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5145157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5966239" y="-3055937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D4B685-9FED-F545-8AA3-7D67B884E2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6F986-96E2-164C-A4A4-BCDB45FCEB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1E5C2C-50FF-634E-807B-2A6B4C766B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AC4FDA1-EAD9-0143-BBE7-C3C2B96C90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</p:spTree>
    <p:extLst>
      <p:ext uri="{BB962C8B-B14F-4D97-AF65-F5344CB8AC3E}">
        <p14:creationId xmlns:p14="http://schemas.microsoft.com/office/powerpoint/2010/main" val="9131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39757D-25E3-9D4C-89B0-ABC83FC546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B421DEC-2CA7-C94A-833C-25A48605A7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847639B-FEE4-434B-885D-AB2ED1BE4E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591F65F-2F42-D743-9B78-58BBBB597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90372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13576" y="6144654"/>
            <a:ext cx="441770" cy="441813"/>
          </a:xfrm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381BDAF-9E21-554F-B1E0-988F5E0C46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997D815-DD56-B94F-A323-DFB05DD20B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60B78A-3EB3-2E4C-A4F1-5262378EA0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17A219-89BE-B349-BB47-80A70966D6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799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746069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6F986-96E2-164C-A4A4-BCDB45FCEB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1E5C2C-50FF-634E-807B-2A6B4C766B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AC4FDA1-EAD9-0143-BBE7-C3C2B96C90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F39A05-DD33-2447-9C8B-CCC34B471B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484739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B421DEC-2CA7-C94A-833C-25A48605A7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847639B-FEE4-434B-885D-AB2ED1BE4E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591F65F-2F42-D743-9B78-58BBBB5979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1F51AA-B0FC-624F-B2A3-94744116F5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22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+ logo own nam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381BDAF-9E21-554F-B1E0-988F5E0C46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23242" y="6109729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997D815-DD56-B94F-A323-DFB05DD20B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3242" y="6296025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60B78A-3EB3-2E4C-A4F1-5262378EA0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3242" y="6482321"/>
            <a:ext cx="4433570" cy="18629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228600" marR="0" indent="-228600" algn="l" defTabSz="914256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1" i="0" cap="none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7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914255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 marL="1371383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 marL="1828510" indent="0">
              <a:lnSpc>
                <a:spcPct val="70000"/>
              </a:lnSpc>
              <a:buFontTx/>
              <a:buNone/>
              <a:defRPr sz="1000" b="1" i="0" cap="all" baseline="0"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faculty / department (max 3 lines)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49489D-A1EF-D245-8C9C-0E9C8A6AA0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3253447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57979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8353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59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8077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r>
              <a:rPr lang="en-US"/>
              <a:t>28 October 2019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8" y="347663"/>
            <a:ext cx="7470914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8433352" y="-2286867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96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67673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62068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9299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64158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991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111688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2746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86665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41812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45842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1547" y="6356350"/>
            <a:ext cx="3361196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r>
              <a:rPr lang="en-US"/>
              <a:t>28 October 2019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77961" y="6356350"/>
            <a:ext cx="7207551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0730" y="6356350"/>
            <a:ext cx="6096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42368" cy="656274"/>
          </a:xfrm>
          <a:prstGeom prst="rect">
            <a:avLst/>
          </a:prstGeom>
          <a:noFill/>
        </p:spPr>
        <p:txBody>
          <a:bodyPr/>
          <a:lstStyle>
            <a:lvl1pPr>
              <a:defRPr sz="32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8262" y="4613098"/>
            <a:ext cx="8042067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547" y="347663"/>
            <a:ext cx="7500731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7869330" y="-3081337"/>
            <a:ext cx="500607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411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397702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426105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73992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6399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63091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400212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2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17401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3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73744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4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393809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5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12371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D4B685-9FED-F545-8AA3-7D67B884E2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367315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T Table of Content 6 bullits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236369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2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8655607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284721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5920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760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85067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3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10069919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572811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9771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227630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4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10069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7161825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4253729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34563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303D29-62BD-204C-BAE9-E5070427B2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27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0C72770-CF9E-8642-9A68-8468A74A23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5723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7CE15E01-688D-C344-96E9-38ADA54955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3819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B2B92A9-333F-8345-87C6-70CB73503C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1915" y="4131956"/>
            <a:ext cx="2633869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5313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5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784749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5580971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331444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1047921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1011588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17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2B4077AA-9B89-8D49-BB52-D6A8A8BF27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069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4BA8C9D0-9866-2A4D-B582-8866FAAE69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7224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090A9B50-313C-EB49-99DA-30462D015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43749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4AC2890D-E347-0E4B-8ADB-E19014E24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12133" y="4131956"/>
            <a:ext cx="2065351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</p:spTree>
    <p:extLst>
      <p:ext uri="{BB962C8B-B14F-4D97-AF65-F5344CB8AC3E}">
        <p14:creationId xmlns:p14="http://schemas.microsoft.com/office/powerpoint/2010/main" val="192895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T Table of Content 6 bullits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FA632D-41F1-2042-A90E-90A4EDFBD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3D99CCBF-9B94-4047-986E-62F7BAEBE9D6}"/>
              </a:ext>
            </a:extLst>
          </p:cNvPr>
          <p:cNvSpPr/>
          <p:nvPr userDrawn="1"/>
        </p:nvSpPr>
        <p:spPr>
          <a:xfrm>
            <a:off x="0" y="3385488"/>
            <a:ext cx="15321862" cy="15907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 4">
            <a:hlinkClick r:id="" action="ppaction://noaction"/>
            <a:extLst>
              <a:ext uri="{FF2B5EF4-FFF2-40B4-BE49-F238E27FC236}">
                <a16:creationId xmlns:a16="http://schemas.microsoft.com/office/drawing/2014/main" id="{22DA57F3-3FF8-5D41-8089-32C4A3B696DA}"/>
              </a:ext>
            </a:extLst>
          </p:cNvPr>
          <p:cNvSpPr/>
          <p:nvPr userDrawn="1"/>
        </p:nvSpPr>
        <p:spPr>
          <a:xfrm>
            <a:off x="6676918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>
            <a:hlinkClick r:id="" action="ppaction://noaction"/>
            <a:extLst>
              <a:ext uri="{FF2B5EF4-FFF2-40B4-BE49-F238E27FC236}">
                <a16:creationId xmlns:a16="http://schemas.microsoft.com/office/drawing/2014/main" id="{554ECE54-3114-AE41-83B0-5F787856BDCC}"/>
              </a:ext>
            </a:extLst>
          </p:cNvPr>
          <p:cNvSpPr/>
          <p:nvPr userDrawn="1"/>
        </p:nvSpPr>
        <p:spPr>
          <a:xfrm>
            <a:off x="4654396" y="3016614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Oval 6">
            <a:hlinkClick r:id="" action="ppaction://noaction"/>
            <a:extLst>
              <a:ext uri="{FF2B5EF4-FFF2-40B4-BE49-F238E27FC236}">
                <a16:creationId xmlns:a16="http://schemas.microsoft.com/office/drawing/2014/main" id="{86B8F00B-A812-B848-9724-568A85483C7D}"/>
              </a:ext>
            </a:extLst>
          </p:cNvPr>
          <p:cNvSpPr/>
          <p:nvPr userDrawn="1"/>
        </p:nvSpPr>
        <p:spPr>
          <a:xfrm>
            <a:off x="2625826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l 7">
            <a:hlinkClick r:id="" action="ppaction://noaction"/>
            <a:extLst>
              <a:ext uri="{FF2B5EF4-FFF2-40B4-BE49-F238E27FC236}">
                <a16:creationId xmlns:a16="http://schemas.microsoft.com/office/drawing/2014/main" id="{710DA886-D501-1144-8A5F-F7ECF6C5268D}"/>
              </a:ext>
            </a:extLst>
          </p:cNvPr>
          <p:cNvSpPr/>
          <p:nvPr userDrawn="1"/>
        </p:nvSpPr>
        <p:spPr>
          <a:xfrm>
            <a:off x="603304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E4032B"/>
              </a:solidFill>
            </a:endParaRPr>
          </a:p>
        </p:txBody>
      </p:sp>
      <p:sp>
        <p:nvSpPr>
          <p:cNvPr id="16" name="Oval 15">
            <a:hlinkClick r:id="" action="ppaction://noaction"/>
            <a:extLst>
              <a:ext uri="{FF2B5EF4-FFF2-40B4-BE49-F238E27FC236}">
                <a16:creationId xmlns:a16="http://schemas.microsoft.com/office/drawing/2014/main" id="{B957F31A-9592-4941-B3BF-1293EC08CABD}"/>
              </a:ext>
            </a:extLst>
          </p:cNvPr>
          <p:cNvSpPr/>
          <p:nvPr userDrawn="1"/>
        </p:nvSpPr>
        <p:spPr>
          <a:xfrm>
            <a:off x="8699440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04D3332-E221-5640-B639-5CA2F5DABE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2420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4" name="Oval 13">
            <a:hlinkClick r:id="" action="ppaction://noaction"/>
            <a:extLst>
              <a:ext uri="{FF2B5EF4-FFF2-40B4-BE49-F238E27FC236}">
                <a16:creationId xmlns:a16="http://schemas.microsoft.com/office/drawing/2014/main" id="{E6BB7989-39AC-0C43-BB4D-09FAF1297685}"/>
              </a:ext>
            </a:extLst>
          </p:cNvPr>
          <p:cNvSpPr/>
          <p:nvPr userDrawn="1"/>
        </p:nvSpPr>
        <p:spPr>
          <a:xfrm>
            <a:off x="10599123" y="3014553"/>
            <a:ext cx="857859" cy="857859"/>
          </a:xfrm>
          <a:prstGeom prst="ellipse">
            <a:avLst/>
          </a:prstGeom>
          <a:solidFill>
            <a:schemeClr val="tx1"/>
          </a:solidFill>
          <a:ln w="1873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997BF31B-D7C6-B743-BF68-F4BBC98567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42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8836AF9-CFEE-C742-BF55-C0BD217398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87464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98F340F-1400-5A45-B7EE-3040B27477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9986" y="4131956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55B3FEA-0AA9-F941-8341-1BCD515F8D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35339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D5FDF4-708D-BE46-89D7-E25A4AC9E8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61" y="4153385"/>
            <a:ext cx="1779625" cy="160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Chapter </a:t>
            </a:r>
          </a:p>
        </p:txBody>
      </p:sp>
    </p:spTree>
    <p:extLst>
      <p:ext uri="{BB962C8B-B14F-4D97-AF65-F5344CB8AC3E}">
        <p14:creationId xmlns:p14="http://schemas.microsoft.com/office/powerpoint/2010/main" val="429411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4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6792695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rgbClr val="469BC0"/>
          </a:solidFill>
        </p:spPr>
        <p:txBody>
          <a:bodyPr/>
          <a:lstStyle>
            <a:lvl1pPr marL="0" indent="0">
              <a:buNone/>
              <a:defRPr baseline="0">
                <a:solidFill>
                  <a:srgbClr val="469BC0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7861099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34459496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F3F23-5EA4-4041-99C8-3ECD4DD1F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077" y="365125"/>
            <a:ext cx="7901609" cy="1325563"/>
          </a:xfrm>
          <a:prstGeom prst="rect">
            <a:avLst/>
          </a:prstGeom>
        </p:spPr>
        <p:txBody>
          <a:bodyPr/>
          <a:lstStyle>
            <a:lvl1pPr algn="l"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B694-4AA3-E942-83A3-36D1E5170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076" y="1825625"/>
            <a:ext cx="7901609" cy="3998705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8B343-CAD8-014A-B0EF-EC1881EC8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5F4286-FA17-2C44-826D-6C9B300F23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7465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91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39757D-25E3-9D4C-89B0-ABC83FC546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7155153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1735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6255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0061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D9DF8-7021-F24D-9D64-422EE6E8E0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A6620-024F-F148-AF77-E48DFCE4A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3429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5408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6864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111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5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10515600" cy="33829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7073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A8D731-8FA9-0E45-B31F-157BED3BC0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00882" y="1347304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444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99673-6FF4-7541-A582-49C16510D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943939">
            <a:off x="-2927110" y="816278"/>
            <a:ext cx="5006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7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17A219-89BE-B349-BB47-80A70966D6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7999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64770871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94676-B8AB-AB45-A75E-D070975EC5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42428">
            <a:off x="-1883465" y="1131956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0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6987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1071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8854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 marL="0" indent="0">
              <a:buNone/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9292844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rgbClr val="469BC0"/>
          </a:solidFill>
        </p:spPr>
        <p:txBody>
          <a:bodyPr/>
          <a:lstStyle>
            <a:lvl1pPr marL="0" indent="0">
              <a:buNone/>
              <a:defRPr baseline="0">
                <a:solidFill>
                  <a:srgbClr val="469BC0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1899356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221B83-6E39-8343-9F8C-A5E351B84E2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8833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48E26-58D4-2243-9FB9-B912F6F04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82617E-4F15-A74B-A62E-57E0C8256C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5963" y="2882349"/>
            <a:ext cx="3001272" cy="4045502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>
              <a:buNone/>
              <a:defRPr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Background fill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60A0F-7149-4B4A-85C8-4A16E2EEB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51" y="3039993"/>
            <a:ext cx="2749336" cy="1054929"/>
          </a:xfrm>
          <a:prstGeom prst="rect">
            <a:avLst/>
          </a:prstGeom>
        </p:spPr>
        <p:txBody>
          <a:bodyPr anchor="t"/>
          <a:lstStyle>
            <a:lvl1pPr algn="l">
              <a:defRPr sz="320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90788-FEE6-6646-8A23-1FF755FE718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751" y="4217359"/>
            <a:ext cx="2749336" cy="23691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body text</a:t>
            </a:r>
          </a:p>
        </p:txBody>
      </p:sp>
    </p:spTree>
    <p:extLst>
      <p:ext uri="{BB962C8B-B14F-4D97-AF65-F5344CB8AC3E}">
        <p14:creationId xmlns:p14="http://schemas.microsoft.com/office/powerpoint/2010/main" val="268869876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F3F23-5EA4-4041-99C8-3ECD4DD1F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077" y="365125"/>
            <a:ext cx="7901609" cy="1325563"/>
          </a:xfrm>
          <a:prstGeom prst="rect">
            <a:avLst/>
          </a:prstGeom>
        </p:spPr>
        <p:txBody>
          <a:bodyPr/>
          <a:lstStyle>
            <a:lvl1pPr algn="l"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FB694-4AA3-E942-83A3-36D1E5170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076" y="1825625"/>
            <a:ext cx="7901609" cy="399870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8B343-CAD8-014A-B0EF-EC1881EC8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5F4286-FA17-2C44-826D-6C9B300F23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7465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155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003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621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383A45-364B-3D4B-BC6E-D71715104C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3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8A259F-F77C-CD45-ADDA-0D9422544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88552" y="-2280479"/>
            <a:ext cx="7594600" cy="68072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C6C62FF2-DD95-0046-8653-02DA4FCE9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23435048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3D227-31C2-2142-8A6B-8F5EE0A4EB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825625"/>
            <a:ext cx="5181600" cy="435133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721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D9DF8-7021-F24D-9D64-422EE6E8E0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A6620-024F-F148-AF77-E48DFCE4A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5498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9D2D2FD-0608-E14D-B364-7F67C30E78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84117" y="-220733"/>
            <a:ext cx="7594600" cy="6807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9116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990317-B8CE-0340-B898-AD01F005C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022122">
            <a:off x="-3659359" y="407505"/>
            <a:ext cx="500607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0546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ement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EA291-EEC5-0D4D-A057-88B2C7D185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73526" y="-249583"/>
            <a:ext cx="41910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25F95-2084-1749-8995-0F7ADA47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36C3-F128-2047-A24D-4E92155BE3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19C0FD-7D63-9F4C-BCA4-72FE8BDD1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2913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A2E9-259B-8441-8BD7-8BFE0D43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B20EC-E2BF-CB40-B5F7-AA23EAD91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5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097513-49B4-D146-8F59-D02C23C54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10515600" cy="3382977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F933F20-462D-C047-B603-5E076E5B5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2008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A8D731-8FA9-0E45-B31F-157BED3BC0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00882" y="1347304"/>
            <a:ext cx="75946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97097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B99673-6FF4-7541-A582-49C16510D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943939">
            <a:off x="-2927110" y="816278"/>
            <a:ext cx="500607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062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and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D8E99-BA8A-8C41-BF0E-FD50151A9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894B0-2741-4345-B004-0B082D278F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594676-B8AB-AB45-A75E-D070975EC5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42428">
            <a:off x="-1883465" y="1131956"/>
            <a:ext cx="41910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838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rgbClr val="469BC0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A4DC8-F7CA-7246-896E-7B08EC237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rgbClr val="469BC0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A007E1-F11B-744B-B3D7-950234A315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06854">
            <a:off x="6788426" y="-2436193"/>
            <a:ext cx="4191000" cy="65024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77800AF2-C568-194D-A980-C7D93230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136175737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0056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A9287-C063-A843-A31C-94B5922D9B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5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86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5401" y="3004504"/>
            <a:ext cx="845737" cy="721677"/>
          </a:xfrm>
        </p:spPr>
        <p:txBody>
          <a:bodyPr anchor="t"/>
          <a:lstStyle>
            <a:lvl1pPr marL="0" indent="0" algn="l">
              <a:buNone/>
              <a:defRPr sz="4400" b="1" i="0" cap="all" baseline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128" indent="0" algn="ctr">
              <a:buNone/>
              <a:defRPr sz="2000"/>
            </a:lvl2pPr>
            <a:lvl3pPr marL="914256" indent="0" algn="ctr">
              <a:buNone/>
              <a:defRPr sz="1800"/>
            </a:lvl3pPr>
            <a:lvl4pPr marL="1371383" indent="0" algn="ctr">
              <a:buNone/>
              <a:defRPr sz="1600"/>
            </a:lvl4pPr>
            <a:lvl5pPr marL="1828510" indent="0" algn="ctr">
              <a:buNone/>
              <a:defRPr sz="1600"/>
            </a:lvl5pPr>
            <a:lvl6pPr marL="2285638" indent="0" algn="ctr">
              <a:buNone/>
              <a:defRPr sz="1600"/>
            </a:lvl6pPr>
            <a:lvl7pPr marL="2742766" indent="0" algn="ctr">
              <a:buNone/>
              <a:defRPr sz="1600"/>
            </a:lvl7pPr>
            <a:lvl8pPr marL="3199893" indent="0" algn="ctr">
              <a:buNone/>
              <a:defRPr sz="1600"/>
            </a:lvl8pPr>
            <a:lvl9pPr marL="3657021" indent="0" algn="ctr">
              <a:buNone/>
              <a:defRPr sz="1600"/>
            </a:lvl9pPr>
          </a:lstStyle>
          <a:p>
            <a:r>
              <a:rPr lang="en-US" dirty="0"/>
              <a:t>00.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7852-6F1A-6C4B-A499-EDB5C0FF57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FEDF2C-C0B6-1B4F-BB78-72D2EA1169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45414">
            <a:off x="6621964" y="-2960252"/>
            <a:ext cx="5006078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9E2BDAD-F003-2C4A-B004-8649B1A3E5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38" y="3004504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Click to edit chapter</a:t>
            </a:r>
          </a:p>
        </p:txBody>
      </p:sp>
    </p:spTree>
    <p:extLst>
      <p:ext uri="{BB962C8B-B14F-4D97-AF65-F5344CB8AC3E}">
        <p14:creationId xmlns:p14="http://schemas.microsoft.com/office/powerpoint/2010/main" val="87802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661" y="6356350"/>
            <a:ext cx="2365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28 October 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15409" y="6356350"/>
            <a:ext cx="63709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82130" y="6356350"/>
            <a:ext cx="844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59D79D20-9926-6947-91A9-E826DAB4C4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32205" y="1500167"/>
            <a:ext cx="5527589" cy="27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6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7" y="-3948719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A83C4E7C-85E8-C546-AFA4-9DEF64C25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38472" y="-3939482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tx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D38910-B416-8247-A854-5A62E31E7A7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5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7" y="-3948719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357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84555" y="5951413"/>
            <a:ext cx="1660433" cy="8282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2C1AB5-3A56-FC40-9039-7F559F192A9B}"/>
              </a:ext>
            </a:extLst>
          </p:cNvPr>
          <p:cNvCxnSpPr>
            <a:cxnSpLocks/>
          </p:cNvCxnSpPr>
          <p:nvPr userDrawn="1"/>
        </p:nvCxnSpPr>
        <p:spPr>
          <a:xfrm>
            <a:off x="2544988" y="6144654"/>
            <a:ext cx="0" cy="4418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71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38472" y="-3939482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357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84555" y="5951413"/>
            <a:ext cx="1660433" cy="82829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2C1AB5-3A56-FC40-9039-7F559F192A9B}"/>
              </a:ext>
            </a:extLst>
          </p:cNvPr>
          <p:cNvCxnSpPr>
            <a:cxnSpLocks/>
          </p:cNvCxnSpPr>
          <p:nvPr userDrawn="1"/>
        </p:nvCxnSpPr>
        <p:spPr>
          <a:xfrm>
            <a:off x="2544988" y="6144654"/>
            <a:ext cx="0" cy="44181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93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6" y="-3531276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5A558B-91BD-CD4E-869E-A90063D9ED3B}"/>
              </a:ext>
            </a:extLst>
          </p:cNvPr>
          <p:cNvSpPr txBox="1"/>
          <p:nvPr userDrawn="1"/>
        </p:nvSpPr>
        <p:spPr>
          <a:xfrm>
            <a:off x="674915" y="508706"/>
            <a:ext cx="10613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Narrow" panose="020B0606020202030204" pitchFamily="34" charset="0"/>
              </a:rPr>
              <a:t>IN THIS PRESENTATION:</a:t>
            </a:r>
          </a:p>
        </p:txBody>
      </p:sp>
    </p:spTree>
    <p:extLst>
      <p:ext uri="{BB962C8B-B14F-4D97-AF65-F5344CB8AC3E}">
        <p14:creationId xmlns:p14="http://schemas.microsoft.com/office/powerpoint/2010/main" val="214423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6" r:id="rId2"/>
    <p:sldLayoutId id="2147483941" r:id="rId3"/>
    <p:sldLayoutId id="2147483998" r:id="rId4"/>
    <p:sldLayoutId id="2147483999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00" r:id="rId11"/>
    <p:sldLayoutId id="2147484001" r:id="rId12"/>
    <p:sldLayoutId id="2147483943" r:id="rId13"/>
    <p:sldLayoutId id="2147484003" r:id="rId14"/>
    <p:sldLayoutId id="214748400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864B0387-07BA-AE4A-8C6A-E5CED0A114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2642">
            <a:off x="2747706" y="-3531276"/>
            <a:ext cx="7106696" cy="136514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5A558B-91BD-CD4E-869E-A90063D9ED3B}"/>
              </a:ext>
            </a:extLst>
          </p:cNvPr>
          <p:cNvSpPr txBox="1"/>
          <p:nvPr userDrawn="1"/>
        </p:nvSpPr>
        <p:spPr>
          <a:xfrm>
            <a:off x="674915" y="508706"/>
            <a:ext cx="10613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Arial Narrow" panose="020B0606020202030204" pitchFamily="34" charset="0"/>
              </a:rPr>
              <a:t>IN THIS PRESENTATION: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F6086C-BC35-BD4D-81A5-01F0120211CF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5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  <p:sldLayoutId id="2147484022" r:id="rId12"/>
    <p:sldLayoutId id="2147484023" r:id="rId13"/>
    <p:sldLayoutId id="2147484024" r:id="rId14"/>
    <p:sldLayoutId id="2147484025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0322845" y="5951413"/>
            <a:ext cx="1660433" cy="8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0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62" r:id="rId2"/>
    <p:sldLayoutId id="2147483961" r:id="rId3"/>
    <p:sldLayoutId id="2147483951" r:id="rId4"/>
    <p:sldLayoutId id="2147483953" r:id="rId5"/>
    <p:sldLayoutId id="2147483963" r:id="rId6"/>
    <p:sldLayoutId id="2147483964" r:id="rId7"/>
    <p:sldLayoutId id="2147483954" r:id="rId8"/>
    <p:sldLayoutId id="2147484026" r:id="rId9"/>
    <p:sldLayoutId id="2147484027" r:id="rId10"/>
    <p:sldLayoutId id="2147484028" r:id="rId11"/>
    <p:sldLayoutId id="2147484029" r:id="rId12"/>
    <p:sldLayoutId id="2147483955" r:id="rId13"/>
    <p:sldLayoutId id="2147483966" r:id="rId14"/>
    <p:sldLayoutId id="2147483965" r:id="rId15"/>
    <p:sldLayoutId id="2147483956" r:id="rId16"/>
    <p:sldLayoutId id="2147483992" r:id="rId17"/>
    <p:sldLayoutId id="2147483993" r:id="rId18"/>
  </p:sldLayoutIdLst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FAF79-DC41-6244-8128-3621AE60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51866" y="6144654"/>
            <a:ext cx="441770" cy="441813"/>
          </a:xfrm>
          <a:prstGeom prst="ellipse">
            <a:avLst/>
          </a:prstGeom>
          <a:solidFill>
            <a:schemeClr val="tx1"/>
          </a:solidFill>
          <a:ln w="50800">
            <a:solidFill>
              <a:schemeClr val="accent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 b="1" i="0" cap="all" baseline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6586D83B-F5E2-6149-B7DD-0F6F1BA7590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C8C51-B448-EE4F-92CF-32A58A7A2208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0322845" y="5951413"/>
            <a:ext cx="1660433" cy="8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8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4030" r:id="rId9"/>
    <p:sldLayoutId id="2147484031" r:id="rId10"/>
    <p:sldLayoutId id="2147484032" r:id="rId11"/>
    <p:sldLayoutId id="2147484033" r:id="rId12"/>
    <p:sldLayoutId id="2147483976" r:id="rId13"/>
    <p:sldLayoutId id="2147483978" r:id="rId14"/>
    <p:sldLayoutId id="2147483977" r:id="rId15"/>
    <p:sldLayoutId id="2147483979" r:id="rId16"/>
    <p:sldLayoutId id="2147483994" r:id="rId17"/>
    <p:sldLayoutId id="2147483995" r:id="rId18"/>
  </p:sldLayoutIdLst>
  <p:hf hdr="0"/>
  <p:txStyles>
    <p:titleStyle>
      <a:lvl1pPr algn="l" defTabSz="9142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4" indent="-228564" algn="l" defTabSz="9142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91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9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7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02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30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57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84" indent="-228564" algn="l" defTabSz="9142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0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8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6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93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21" algn="l" defTabSz="9142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9.png"/><Relationship Id="rId5" Type="http://schemas.openxmlformats.org/officeDocument/2006/relationships/image" Target="../media/image19.png"/><Relationship Id="rId4" Type="http://schemas.openxmlformats.org/officeDocument/2006/relationships/hyperlink" Target="https://www.remix3d.com/details/G009SXJ54BV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13" Type="http://schemas.openxmlformats.org/officeDocument/2006/relationships/image" Target="../media/image17.jpg"/><Relationship Id="rId3" Type="http://schemas.microsoft.com/office/2007/relationships/media" Target="../media/media3.mp4"/><Relationship Id="rId7" Type="http://schemas.openxmlformats.org/officeDocument/2006/relationships/image" Target="../media/image35.emf"/><Relationship Id="rId12" Type="http://schemas.openxmlformats.org/officeDocument/2006/relationships/image" Target="../media/image3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38.png"/><Relationship Id="rId5" Type="http://schemas.openxmlformats.org/officeDocument/2006/relationships/slideLayout" Target="../slideLayouts/slideLayout56.xml"/><Relationship Id="rId10" Type="http://schemas.openxmlformats.org/officeDocument/2006/relationships/image" Target="../media/image21.png"/><Relationship Id="rId4" Type="http://schemas.openxmlformats.org/officeDocument/2006/relationships/video" Target="../media/media3.mp4"/><Relationship Id="rId9" Type="http://schemas.openxmlformats.org/officeDocument/2006/relationships/image" Target="../media/image37.emf"/><Relationship Id="rId14" Type="http://schemas.openxmlformats.org/officeDocument/2006/relationships/hyperlink" Target="https://ashleytan.wordpress.com/2017/11/21/emergence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media" Target="../media/media4.mp4"/><Relationship Id="rId7" Type="http://schemas.openxmlformats.org/officeDocument/2006/relationships/image" Target="../media/image4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3.jpg"/><Relationship Id="rId5" Type="http://schemas.openxmlformats.org/officeDocument/2006/relationships/slideLayout" Target="../slideLayouts/slideLayout56.xml"/><Relationship Id="rId4" Type="http://schemas.openxmlformats.org/officeDocument/2006/relationships/video" Target="../media/media4.mp4"/><Relationship Id="rId9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1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System-index-search.svg" TargetMode="External"/><Relationship Id="rId3" Type="http://schemas.microsoft.com/office/2017/06/relationships/model3d" Target="../media/model3d1.glb"/><Relationship Id="rId7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8.png"/><Relationship Id="rId5" Type="http://schemas.openxmlformats.org/officeDocument/2006/relationships/image" Target="../media/image18.png"/><Relationship Id="rId10" Type="http://schemas.openxmlformats.org/officeDocument/2006/relationships/hyperlink" Target="https://ashleytan.wordpress.com/2017/11/21/emergence/" TargetMode="External"/><Relationship Id="rId4" Type="http://schemas.openxmlformats.org/officeDocument/2006/relationships/hyperlink" Target="https://www.remix3d.com/details/G009SXJ54BV3" TargetMode="External"/><Relationship Id="rId9" Type="http://schemas.openxmlformats.org/officeDocument/2006/relationships/image" Target="../media/image17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mailto:r.h.bemthuis@utwente.nl" TargetMode="External"/><Relationship Id="rId13" Type="http://schemas.openxmlformats.org/officeDocument/2006/relationships/image" Target="../media/image46.jpg"/><Relationship Id="rId18" Type="http://schemas.openxmlformats.org/officeDocument/2006/relationships/image" Target="../media/image51.jpeg"/><Relationship Id="rId3" Type="http://schemas.openxmlformats.org/officeDocument/2006/relationships/hyperlink" Target="mailto:m.e.iacob@utwente.nl" TargetMode="External"/><Relationship Id="rId21" Type="http://schemas.openxmlformats.org/officeDocument/2006/relationships/image" Target="../media/image54.png"/><Relationship Id="rId7" Type="http://schemas.openxmlformats.org/officeDocument/2006/relationships/hyperlink" Target="https://www.linkedin.com/in/martijnmes/" TargetMode="External"/><Relationship Id="rId12" Type="http://schemas.openxmlformats.org/officeDocument/2006/relationships/hyperlink" Target="https://www.linkedin.com/in/faiza-a-bukhsh-00ab3b20/" TargetMode="External"/><Relationship Id="rId17" Type="http://schemas.openxmlformats.org/officeDocument/2006/relationships/image" Target="../media/image50.svg"/><Relationship Id="rId2" Type="http://schemas.openxmlformats.org/officeDocument/2006/relationships/hyperlink" Target="mailto:m.koot@utwente.nl" TargetMode="Externa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52.xml"/><Relationship Id="rId6" Type="http://schemas.openxmlformats.org/officeDocument/2006/relationships/hyperlink" Target="https://www.linkedin.com/in/maria-iacob-0579741/" TargetMode="External"/><Relationship Id="rId11" Type="http://schemas.openxmlformats.org/officeDocument/2006/relationships/hyperlink" Target="https://www.linkedin.com/in/nirvanameratnia/" TargetMode="External"/><Relationship Id="rId5" Type="http://schemas.openxmlformats.org/officeDocument/2006/relationships/hyperlink" Target="https://www.linkedin.com/in/martijn-koot-msc/" TargetMode="External"/><Relationship Id="rId15" Type="http://schemas.openxmlformats.org/officeDocument/2006/relationships/image" Target="../media/image48.svg"/><Relationship Id="rId23" Type="http://schemas.openxmlformats.org/officeDocument/2006/relationships/image" Target="../media/image56.png"/><Relationship Id="rId10" Type="http://schemas.openxmlformats.org/officeDocument/2006/relationships/hyperlink" Target="https://www.linkedin.com/in/robbemthuis" TargetMode="External"/><Relationship Id="rId19" Type="http://schemas.openxmlformats.org/officeDocument/2006/relationships/image" Target="../media/image52.jpeg"/><Relationship Id="rId4" Type="http://schemas.openxmlformats.org/officeDocument/2006/relationships/hyperlink" Target="mailto:m.r.k.mes@utwente.nl" TargetMode="External"/><Relationship Id="rId9" Type="http://schemas.openxmlformats.org/officeDocument/2006/relationships/hyperlink" Target="mailto:n.meratnia@utwente.nl" TargetMode="External"/><Relationship Id="rId14" Type="http://schemas.openxmlformats.org/officeDocument/2006/relationships/image" Target="../media/image47.png"/><Relationship Id="rId22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5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System-index-search.sv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5.xml"/><Relationship Id="rId5" Type="http://schemas.openxmlformats.org/officeDocument/2006/relationships/hyperlink" Target="https://ashleytan.wordpress.com/2017/11/21/emergence/" TargetMode="Externa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wm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8.png"/><Relationship Id="rId11" Type="http://schemas.openxmlformats.org/officeDocument/2006/relationships/hyperlink" Target="https://ashleytan.wordpress.com/2017/11/21/emergence/" TargetMode="External"/><Relationship Id="rId5" Type="http://schemas.openxmlformats.org/officeDocument/2006/relationships/hyperlink" Target="https://www.remix3d.com/details/G009SXJ54BV3" TargetMode="External"/><Relationship Id="rId10" Type="http://schemas.openxmlformats.org/officeDocument/2006/relationships/image" Target="../media/image17.jpg"/><Relationship Id="rId4" Type="http://schemas.microsoft.com/office/2017/06/relationships/model3d" Target="../media/model3d1.glb"/><Relationship Id="rId9" Type="http://schemas.openxmlformats.org/officeDocument/2006/relationships/hyperlink" Target="https://commons.wikimedia.org/wiki/File:System-index-search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61E976-4128-6D42-9A45-ACD6AEF05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28 October 2019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085288-555A-7548-8894-6A59D4C8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Strategic Modeling and Reasoning meets Process Mining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FEB85-9B18-3744-B07C-42B33A526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97798C-CCFF-3740-9C0C-DD8560224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62" y="3956824"/>
            <a:ext cx="8025004" cy="656274"/>
          </a:xfrm>
        </p:spPr>
        <p:txBody>
          <a:bodyPr/>
          <a:lstStyle/>
          <a:p>
            <a:r>
              <a:rPr lang="en-US" dirty="0"/>
              <a:t>feeding agents with event logs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E54E55-6370-764E-9CCC-1412EE93F0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8263" y="4613098"/>
            <a:ext cx="7733040" cy="578732"/>
          </a:xfrm>
        </p:spPr>
        <p:txBody>
          <a:bodyPr/>
          <a:lstStyle/>
          <a:p>
            <a:r>
              <a:rPr lang="en-US" dirty="0"/>
              <a:t>An agent-based process mining architecture for </a:t>
            </a:r>
            <a:br>
              <a:rPr lang="en-US" dirty="0"/>
            </a:br>
            <a:r>
              <a:rPr lang="en-US" dirty="0"/>
              <a:t>emergent behavior analysis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74B72F-FE08-9843-94B6-8BD12A56F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23RD IEEE INTERNATIONAL EDOC CONFERENCE - THE ENTERPRISE COMPUTING CONFERENCE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1DDC535-1312-4DB5-9D04-5C8A12861491}"/>
              </a:ext>
            </a:extLst>
          </p:cNvPr>
          <p:cNvSpPr txBox="1">
            <a:spLocks/>
          </p:cNvSpPr>
          <p:nvPr/>
        </p:nvSpPr>
        <p:spPr>
          <a:xfrm>
            <a:off x="3878263" y="5269372"/>
            <a:ext cx="8024703" cy="5787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cap="all" baseline="0">
                <a:solidFill>
                  <a:schemeClr val="accent6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R.H. Bemthuis, M. Koot, M.R.K. Mes, F.A. Bukhsh, M.-E. Iacob, &amp; N. Meratnia</a:t>
            </a:r>
          </a:p>
        </p:txBody>
      </p:sp>
    </p:spTree>
    <p:extLst>
      <p:ext uri="{BB962C8B-B14F-4D97-AF65-F5344CB8AC3E}">
        <p14:creationId xmlns:p14="http://schemas.microsoft.com/office/powerpoint/2010/main" val="425841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2660-63FC-45E0-8BD5-23F1E79E8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E. Objective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EAC6E-1375-464A-9373-E550908CCE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Join agent-based process mining architecture to evaluate emergence resulting from ‘simple’ agent-based decision rules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Focus on transport &amp; logistics domain: </a:t>
            </a:r>
          </a:p>
          <a:p>
            <a:r>
              <a:rPr lang="en-US" dirty="0"/>
              <a:t>Natural recourse for modeling flexible, adaptable, and reconfigurable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EE7A2F-A48F-48BE-BAC4-A8513038B3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3" name="Picture 12" descr="j0346891">
            <a:extLst>
              <a:ext uri="{FF2B5EF4-FFF2-40B4-BE49-F238E27FC236}">
                <a16:creationId xmlns:a16="http://schemas.microsoft.com/office/drawing/2014/main" id="{12CEC29A-64EC-4E8B-9169-75030C0F2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4748" flipH="1">
            <a:off x="4396781" y="4937737"/>
            <a:ext cx="1857416" cy="104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5907DB-B297-4155-AAA7-A0ADED61141C}"/>
              </a:ext>
            </a:extLst>
          </p:cNvPr>
          <p:cNvSpPr/>
          <p:nvPr/>
        </p:nvSpPr>
        <p:spPr>
          <a:xfrm>
            <a:off x="6374357" y="4875234"/>
            <a:ext cx="1616927" cy="8625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3D Model 14" descr="Semi Truck">
                <a:extLst>
                  <a:ext uri="{FF2B5EF4-FFF2-40B4-BE49-F238E27FC236}">
                    <a16:creationId xmlns:a16="http://schemas.microsoft.com/office/drawing/2014/main" id="{6A7141EA-6368-404D-9655-A772678EBCA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58853622"/>
                  </p:ext>
                </p:extLst>
              </p:nvPr>
            </p:nvGraphicFramePr>
            <p:xfrm>
              <a:off x="7832832" y="4395073"/>
              <a:ext cx="2139919" cy="168395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139919" cy="1683955"/>
                    </a:xfrm>
                    <a:prstGeom prst="rect">
                      <a:avLst/>
                    </a:prstGeom>
                  </am3d:spPr>
                  <am3d:camera>
                    <am3d:pos x="0" y="0" z="498940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674" d="1000000"/>
                    <am3d:preTrans dx="0" dy="-522386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817676" ay="1561202" az="364258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288235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3D Model 14" descr="Semi Truck">
                <a:extLst>
                  <a:ext uri="{FF2B5EF4-FFF2-40B4-BE49-F238E27FC236}">
                    <a16:creationId xmlns:a16="http://schemas.microsoft.com/office/drawing/2014/main" id="{6A7141EA-6368-404D-9655-A772678EBC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32832" y="4395073"/>
                <a:ext cx="2139919" cy="168395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5988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43F51-E31C-42C7-90F2-6E9A75F53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</p:spPr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F. Methodology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935FB-6D89-4300-8778-B5C78669CE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0FBEDF-1401-4FEF-9196-35CC5E4C4D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186" t="19560" r="13682" b="31524"/>
          <a:stretch/>
        </p:blipFill>
        <p:spPr>
          <a:xfrm>
            <a:off x="6121497" y="1233327"/>
            <a:ext cx="6070503" cy="43913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E56D37-DE13-4BAE-A591-E35FCFCA9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653" y="2029411"/>
            <a:ext cx="4834844" cy="3254153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018A2DC-B9C8-459B-9DA9-8DB2DD231DA7}"/>
              </a:ext>
            </a:extLst>
          </p:cNvPr>
          <p:cNvSpPr/>
          <p:nvPr/>
        </p:nvSpPr>
        <p:spPr>
          <a:xfrm rot="5400000">
            <a:off x="8374236" y="1719629"/>
            <a:ext cx="1463037" cy="6070503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081C76A-CAA2-48CD-B728-759348B3FC91}"/>
              </a:ext>
            </a:extLst>
          </p:cNvPr>
          <p:cNvSpPr/>
          <p:nvPr/>
        </p:nvSpPr>
        <p:spPr>
          <a:xfrm>
            <a:off x="10708290" y="226851"/>
            <a:ext cx="1278301" cy="686380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Focus</a:t>
            </a:r>
          </a:p>
        </p:txBody>
      </p:sp>
      <p:pic>
        <p:nvPicPr>
          <p:cNvPr id="6" name="Graphic 5" descr="Magnifying glass">
            <a:extLst>
              <a:ext uri="{FF2B5EF4-FFF2-40B4-BE49-F238E27FC236}">
                <a16:creationId xmlns:a16="http://schemas.microsoft.com/office/drawing/2014/main" id="{DD4EE6A9-5C1C-4EB9-85D0-76829E5518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9681" y="2295563"/>
            <a:ext cx="914400" cy="914400"/>
          </a:xfrm>
          <a:prstGeom prst="rect">
            <a:avLst/>
          </a:prstGeom>
        </p:spPr>
      </p:pic>
      <p:pic>
        <p:nvPicPr>
          <p:cNvPr id="12" name="Graphic 11" descr="Magnifying glass">
            <a:extLst>
              <a:ext uri="{FF2B5EF4-FFF2-40B4-BE49-F238E27FC236}">
                <a16:creationId xmlns:a16="http://schemas.microsoft.com/office/drawing/2014/main" id="{793601E6-E3DB-49CB-8A5C-C838186A75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9121" y="2295563"/>
            <a:ext cx="914400" cy="914400"/>
          </a:xfrm>
          <a:prstGeom prst="rect">
            <a:avLst/>
          </a:prstGeom>
        </p:spPr>
      </p:pic>
      <p:pic>
        <p:nvPicPr>
          <p:cNvPr id="13" name="Graphic 12" descr="Magnifying glass">
            <a:extLst>
              <a:ext uri="{FF2B5EF4-FFF2-40B4-BE49-F238E27FC236}">
                <a16:creationId xmlns:a16="http://schemas.microsoft.com/office/drawing/2014/main" id="{D24D5DBE-656E-4F62-8F40-448A3AB70C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9121" y="4013382"/>
            <a:ext cx="914400" cy="914400"/>
          </a:xfrm>
          <a:prstGeom prst="rect">
            <a:avLst/>
          </a:prstGeom>
        </p:spPr>
      </p:pic>
      <p:pic>
        <p:nvPicPr>
          <p:cNvPr id="14" name="Graphic 13" descr="Magnifying glass">
            <a:extLst>
              <a:ext uri="{FF2B5EF4-FFF2-40B4-BE49-F238E27FC236}">
                <a16:creationId xmlns:a16="http://schemas.microsoft.com/office/drawing/2014/main" id="{A4F9CBB4-619C-4C4D-86AB-D155D7E00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2697" y="4013382"/>
            <a:ext cx="914400" cy="914400"/>
          </a:xfrm>
          <a:prstGeom prst="rect">
            <a:avLst/>
          </a:prstGeom>
        </p:spPr>
      </p:pic>
      <p:pic>
        <p:nvPicPr>
          <p:cNvPr id="8" name="Graphic 7" descr="Checkmark">
            <a:extLst>
              <a:ext uri="{FF2B5EF4-FFF2-40B4-BE49-F238E27FC236}">
                <a16:creationId xmlns:a16="http://schemas.microsoft.com/office/drawing/2014/main" id="{722F9C83-20D0-4977-8F8B-A484244BBB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14507" y="4190506"/>
            <a:ext cx="442800" cy="442800"/>
          </a:xfrm>
          <a:prstGeom prst="rect">
            <a:avLst/>
          </a:prstGeom>
        </p:spPr>
      </p:pic>
      <p:pic>
        <p:nvPicPr>
          <p:cNvPr id="10" name="Graphic 9" descr="Close">
            <a:extLst>
              <a:ext uri="{FF2B5EF4-FFF2-40B4-BE49-F238E27FC236}">
                <a16:creationId xmlns:a16="http://schemas.microsoft.com/office/drawing/2014/main" id="{9A403633-2930-470D-9BD6-0E35629E59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14507" y="2438361"/>
            <a:ext cx="441814" cy="441814"/>
          </a:xfrm>
          <a:prstGeom prst="rect">
            <a:avLst/>
          </a:prstGeom>
        </p:spPr>
      </p:pic>
      <p:pic>
        <p:nvPicPr>
          <p:cNvPr id="18" name="Graphic 17" descr="Checkmark">
            <a:extLst>
              <a:ext uri="{FF2B5EF4-FFF2-40B4-BE49-F238E27FC236}">
                <a16:creationId xmlns:a16="http://schemas.microsoft.com/office/drawing/2014/main" id="{8C8F9BC8-0766-409B-85D9-77FC92F5C4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59061" y="2438361"/>
            <a:ext cx="442800" cy="442800"/>
          </a:xfrm>
          <a:prstGeom prst="rect">
            <a:avLst/>
          </a:prstGeom>
        </p:spPr>
      </p:pic>
      <p:pic>
        <p:nvPicPr>
          <p:cNvPr id="19" name="Graphic 18" descr="Checkmark">
            <a:extLst>
              <a:ext uri="{FF2B5EF4-FFF2-40B4-BE49-F238E27FC236}">
                <a16:creationId xmlns:a16="http://schemas.microsoft.com/office/drawing/2014/main" id="{6C8E2083-3285-4EF1-8B7B-2FE4514988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44506" y="4190506"/>
            <a:ext cx="442800" cy="4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58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FC0C-CB43-47F6-BD97-7262DB17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G. Design science methodology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6621-AB05-4161-8205-8F44249AC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176AD9-CEA0-41AA-867C-DA2520ECB95F}"/>
              </a:ext>
            </a:extLst>
          </p:cNvPr>
          <p:cNvSpPr/>
          <p:nvPr/>
        </p:nvSpPr>
        <p:spPr>
          <a:xfrm>
            <a:off x="2349063" y="6143689"/>
            <a:ext cx="70077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222222"/>
                </a:solidFill>
                <a:latin typeface="Arial" panose="020B0604020202020204" pitchFamily="34" charset="0"/>
              </a:rPr>
              <a:t>Source: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Peffers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K.,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Tuunanen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T.,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Rothenberger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M. A., &amp; Chatterjee, S. (2007). A design science research methodology for information systems research. </a:t>
            </a:r>
            <a:r>
              <a:rPr lang="en-US" sz="1000" i="1" dirty="0">
                <a:solidFill>
                  <a:srgbClr val="222222"/>
                </a:solidFill>
                <a:latin typeface="Arial" panose="020B0604020202020204" pitchFamily="34" charset="0"/>
              </a:rPr>
              <a:t>Journal of management information systems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sz="1000" i="1" dirty="0">
                <a:solidFill>
                  <a:srgbClr val="222222"/>
                </a:solidFill>
                <a:latin typeface="Arial" panose="020B0604020202020204" pitchFamily="34" charset="0"/>
              </a:rPr>
              <a:t>24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(3), 45-77.</a:t>
            </a:r>
            <a:endParaRPr lang="en-US" sz="10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56A0106-6D09-433B-ACC4-0E6FB7B3F0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5238" y="1690688"/>
            <a:ext cx="10515600" cy="4057099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7F25EE1-D56D-4EFB-BA15-867E482F8EE2}"/>
              </a:ext>
            </a:extLst>
          </p:cNvPr>
          <p:cNvSpPr/>
          <p:nvPr/>
        </p:nvSpPr>
        <p:spPr>
          <a:xfrm>
            <a:off x="2603102" y="1749974"/>
            <a:ext cx="1781862" cy="4057100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880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AF6142-5500-433A-BA56-F0D4011E1E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4C608-E472-4C57-B2DC-B75D32179E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Research opportunity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36758-CA41-41B8-8376-CAF22DAC4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Requirements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/>
              <a:t>Architecture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96E246-28CB-4779-B5D8-DE741832E8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Experimental </a:t>
            </a:r>
            <a:br>
              <a:rPr lang="en-US" dirty="0"/>
            </a:br>
            <a:r>
              <a:rPr lang="en-US" dirty="0"/>
              <a:t>proof-of-concept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78838C-484C-4E19-85CF-A2FF06B39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Further </a:t>
            </a:r>
            <a:br>
              <a:rPr lang="en-US" dirty="0"/>
            </a:br>
            <a:r>
              <a:rPr lang="en-US" dirty="0"/>
              <a:t>Research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537F8BE-283D-4C58-8740-E3A5DE3F1083}"/>
              </a:ext>
            </a:extLst>
          </p:cNvPr>
          <p:cNvSpPr/>
          <p:nvPr/>
        </p:nvSpPr>
        <p:spPr>
          <a:xfrm>
            <a:off x="1414561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nl-NL" sz="32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E18473-90C1-4DC1-ABCC-BB9524EF208C}"/>
              </a:ext>
            </a:extLst>
          </p:cNvPr>
          <p:cNvSpPr/>
          <p:nvPr/>
        </p:nvSpPr>
        <p:spPr>
          <a:xfrm>
            <a:off x="4322657" y="3086894"/>
            <a:ext cx="720000" cy="72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nl-NL" sz="3200" b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C196AA8-9016-41B0-9763-86A75EDD5DEC}"/>
              </a:ext>
            </a:extLst>
          </p:cNvPr>
          <p:cNvSpPr/>
          <p:nvPr/>
        </p:nvSpPr>
        <p:spPr>
          <a:xfrm>
            <a:off x="7230753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nl-NL" sz="3200" b="1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21921B-A768-4FFF-AC22-806B15C5743E}"/>
              </a:ext>
            </a:extLst>
          </p:cNvPr>
          <p:cNvSpPr/>
          <p:nvPr/>
        </p:nvSpPr>
        <p:spPr>
          <a:xfrm>
            <a:off x="10138849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1871886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FC0C-CB43-47F6-BD97-7262DB17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A. Design science methodology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6621-AB05-4161-8205-8F44249AC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176AD9-CEA0-41AA-867C-DA2520ECB95F}"/>
              </a:ext>
            </a:extLst>
          </p:cNvPr>
          <p:cNvSpPr/>
          <p:nvPr/>
        </p:nvSpPr>
        <p:spPr>
          <a:xfrm>
            <a:off x="2349063" y="6143689"/>
            <a:ext cx="70077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222222"/>
                </a:solidFill>
                <a:latin typeface="Arial" panose="020B0604020202020204" pitchFamily="34" charset="0"/>
              </a:rPr>
              <a:t>Source: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Peffers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K.,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Tuunanen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T.,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Rothenberger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M. A., &amp; Chatterjee, S. (2007). A design science research methodology for information systems research. </a:t>
            </a:r>
            <a:r>
              <a:rPr lang="en-US" sz="1000" i="1" dirty="0">
                <a:solidFill>
                  <a:srgbClr val="222222"/>
                </a:solidFill>
                <a:latin typeface="Arial" panose="020B0604020202020204" pitchFamily="34" charset="0"/>
              </a:rPr>
              <a:t>Journal of management information systems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 </a:t>
            </a:r>
            <a:r>
              <a:rPr lang="en-US" sz="1000" i="1" dirty="0">
                <a:solidFill>
                  <a:srgbClr val="222222"/>
                </a:solidFill>
                <a:latin typeface="Arial" panose="020B0604020202020204" pitchFamily="34" charset="0"/>
              </a:rPr>
              <a:t>24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(3), 45-77.</a:t>
            </a:r>
            <a:endParaRPr lang="en-US" sz="10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56A0106-6D09-433B-ACC4-0E6FB7B3F0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65238" y="1690688"/>
            <a:ext cx="10515600" cy="4057099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7F25EE1-D56D-4EFB-BA15-867E482F8EE2}"/>
              </a:ext>
            </a:extLst>
          </p:cNvPr>
          <p:cNvSpPr/>
          <p:nvPr/>
        </p:nvSpPr>
        <p:spPr>
          <a:xfrm>
            <a:off x="4130566" y="1749974"/>
            <a:ext cx="1679027" cy="4057100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84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28F0D-477A-4C53-AB46-39C75BB15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pic>
        <p:nvPicPr>
          <p:cNvPr id="9" name="Content Placeholder 8" descr="A screenshot of text&#10;&#10;Description automatically generated">
            <a:extLst>
              <a:ext uri="{FF2B5EF4-FFF2-40B4-BE49-F238E27FC236}">
                <a16:creationId xmlns:a16="http://schemas.microsoft.com/office/drawing/2014/main" id="{9EBB7B8A-5998-43CD-B8C1-0D2D34890D2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06202" y="4278444"/>
            <a:ext cx="2386355" cy="234612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7A8C01-9686-42D7-8C8D-5C3F242E10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B61729-DDBF-46B1-81F1-90CB76B89716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lvl="0" defTabSz="914256">
              <a:spcBef>
                <a:spcPts val="1000"/>
              </a:spcBef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953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6C5B771-4D4F-477A-932E-6517ABEE419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05290" y="4278445"/>
            <a:ext cx="5952058" cy="234612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CBBD86-4C7A-407D-BC14-BFD92E7D160B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</p:txBody>
      </p:sp>
    </p:spTree>
    <p:extLst>
      <p:ext uri="{BB962C8B-B14F-4D97-AF65-F5344CB8AC3E}">
        <p14:creationId xmlns:p14="http://schemas.microsoft.com/office/powerpoint/2010/main" val="2849084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21E037-6713-4770-AB23-6393A751022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85649" y="4278287"/>
            <a:ext cx="7651928" cy="2504542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C10A39-C4AD-4167-9F1A-A5F29E870FBC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Modularity</a:t>
            </a:r>
          </a:p>
        </p:txBody>
      </p:sp>
    </p:spTree>
    <p:extLst>
      <p:ext uri="{BB962C8B-B14F-4D97-AF65-F5344CB8AC3E}">
        <p14:creationId xmlns:p14="http://schemas.microsoft.com/office/powerpoint/2010/main" val="3982338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22FF10-F645-4198-B8B6-0F0205F09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649" y="1549454"/>
            <a:ext cx="7651928" cy="523539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A7E942-8B93-431D-8377-74321F6653D3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Modularity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Decentralized decision-making</a:t>
            </a:r>
          </a:p>
        </p:txBody>
      </p:sp>
    </p:spTree>
    <p:extLst>
      <p:ext uri="{BB962C8B-B14F-4D97-AF65-F5344CB8AC3E}">
        <p14:creationId xmlns:p14="http://schemas.microsoft.com/office/powerpoint/2010/main" val="3711958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EEF4F16-62C7-4A00-B492-FA45E4EC0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649" y="1549454"/>
            <a:ext cx="7651928" cy="52353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F23D73-4867-4F03-B19C-8A1ED4954E6C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Modularity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Decentralized decision-making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System performance evaluation</a:t>
            </a:r>
          </a:p>
        </p:txBody>
      </p:sp>
    </p:spTree>
    <p:extLst>
      <p:ext uri="{BB962C8B-B14F-4D97-AF65-F5344CB8AC3E}">
        <p14:creationId xmlns:p14="http://schemas.microsoft.com/office/powerpoint/2010/main" val="416966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AF6142-5500-433A-BA56-F0D4011E1E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4C608-E472-4C57-B2DC-B75D32179E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Research opportunity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36758-CA41-41B8-8376-CAF22DAC4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Requirements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/>
              <a:t>Architecture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96E246-28CB-4779-B5D8-DE741832E8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Experimental </a:t>
            </a:r>
            <a:br>
              <a:rPr lang="en-US" dirty="0"/>
            </a:br>
            <a:r>
              <a:rPr lang="en-US" dirty="0"/>
              <a:t>proof-of-concept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78838C-484C-4E19-85CF-A2FF06B39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Further </a:t>
            </a:r>
            <a:br>
              <a:rPr lang="en-US" dirty="0"/>
            </a:br>
            <a:r>
              <a:rPr lang="en-US" dirty="0"/>
              <a:t>Research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537F8BE-283D-4C58-8740-E3A5DE3F1083}"/>
              </a:ext>
            </a:extLst>
          </p:cNvPr>
          <p:cNvSpPr/>
          <p:nvPr/>
        </p:nvSpPr>
        <p:spPr>
          <a:xfrm>
            <a:off x="1414561" y="3086894"/>
            <a:ext cx="720000" cy="72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nl-NL" sz="32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E18473-90C1-4DC1-ABCC-BB9524EF208C}"/>
              </a:ext>
            </a:extLst>
          </p:cNvPr>
          <p:cNvSpPr/>
          <p:nvPr/>
        </p:nvSpPr>
        <p:spPr>
          <a:xfrm>
            <a:off x="4322657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nl-NL" sz="3200" b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C196AA8-9016-41B0-9763-86A75EDD5DEC}"/>
              </a:ext>
            </a:extLst>
          </p:cNvPr>
          <p:cNvSpPr/>
          <p:nvPr/>
        </p:nvSpPr>
        <p:spPr>
          <a:xfrm>
            <a:off x="7230753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nl-NL" sz="3200" b="1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21921B-A768-4FFF-AC22-806B15C5743E}"/>
              </a:ext>
            </a:extLst>
          </p:cNvPr>
          <p:cNvSpPr/>
          <p:nvPr/>
        </p:nvSpPr>
        <p:spPr>
          <a:xfrm>
            <a:off x="10138849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1499809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BC0EF4-A150-4896-B657-76BABD563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649" y="1549454"/>
            <a:ext cx="7651928" cy="52353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F5452-204C-45A9-A2C2-16ABB5EF382C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Modularity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Decentralized decision-making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System performance evaluation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Strategic decision support</a:t>
            </a:r>
          </a:p>
        </p:txBody>
      </p:sp>
    </p:spTree>
    <p:extLst>
      <p:ext uri="{BB962C8B-B14F-4D97-AF65-F5344CB8AC3E}">
        <p14:creationId xmlns:p14="http://schemas.microsoft.com/office/powerpoint/2010/main" val="3722348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74F9F-CB6E-442D-9033-F211D06759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BC0EF4-A150-4896-B657-76BABD563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649" y="1549454"/>
            <a:ext cx="7651928" cy="52353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DB5857-3839-4B72-80AA-01489AA35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Requirements &amp; architecture</a:t>
            </a:r>
            <a:br>
              <a:rPr lang="en-US" dirty="0"/>
            </a:br>
            <a:r>
              <a:rPr lang="en-US" sz="3600" b="0" dirty="0"/>
              <a:t>B. Objective-centered solution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F5452-204C-45A9-A2C2-16ABB5EF382C}"/>
              </a:ext>
            </a:extLst>
          </p:cNvPr>
          <p:cNvSpPr txBox="1"/>
          <p:nvPr/>
        </p:nvSpPr>
        <p:spPr>
          <a:xfrm>
            <a:off x="1385224" y="1690687"/>
            <a:ext cx="3200425" cy="48957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List of requirements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Real-time data acquisition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Interoperability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Modularity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Decentralized decision-making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System performance evaluation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Strategic decision support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2E625FA-61BC-4F07-9356-580B11669FE8}"/>
              </a:ext>
            </a:extLst>
          </p:cNvPr>
          <p:cNvSpPr/>
          <p:nvPr/>
        </p:nvSpPr>
        <p:spPr>
          <a:xfrm>
            <a:off x="7130642" y="2493720"/>
            <a:ext cx="1174459" cy="1182848"/>
          </a:xfrm>
          <a:prstGeom prst="roundRect">
            <a:avLst/>
          </a:prstGeom>
          <a:solidFill>
            <a:srgbClr val="FF86C8">
              <a:alpha val="25098"/>
            </a:srgbClr>
          </a:solidFill>
          <a:ln w="38100">
            <a:solidFill>
              <a:schemeClr val="accent3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693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AF6142-5500-433A-BA56-F0D4011E1E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4C608-E472-4C57-B2DC-B75D32179E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Research opportunity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36758-CA41-41B8-8376-CAF22DAC4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Requirements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/>
              <a:t>Architecture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96E246-28CB-4779-B5D8-DE741832E8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Experimental </a:t>
            </a:r>
            <a:br>
              <a:rPr lang="en-US" dirty="0"/>
            </a:br>
            <a:r>
              <a:rPr lang="en-US" dirty="0"/>
              <a:t>proof-of-concept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78838C-484C-4E19-85CF-A2FF06B39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Further </a:t>
            </a:r>
            <a:br>
              <a:rPr lang="en-US" dirty="0"/>
            </a:br>
            <a:r>
              <a:rPr lang="en-US" dirty="0"/>
              <a:t>Research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537F8BE-283D-4C58-8740-E3A5DE3F1083}"/>
              </a:ext>
            </a:extLst>
          </p:cNvPr>
          <p:cNvSpPr/>
          <p:nvPr/>
        </p:nvSpPr>
        <p:spPr>
          <a:xfrm>
            <a:off x="1414561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nl-NL" sz="32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E18473-90C1-4DC1-ABCC-BB9524EF208C}"/>
              </a:ext>
            </a:extLst>
          </p:cNvPr>
          <p:cNvSpPr/>
          <p:nvPr/>
        </p:nvSpPr>
        <p:spPr>
          <a:xfrm>
            <a:off x="4322657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nl-NL" sz="3200" b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C196AA8-9016-41B0-9763-86A75EDD5DEC}"/>
              </a:ext>
            </a:extLst>
          </p:cNvPr>
          <p:cNvSpPr/>
          <p:nvPr/>
        </p:nvSpPr>
        <p:spPr>
          <a:xfrm>
            <a:off x="7230753" y="3086894"/>
            <a:ext cx="720000" cy="72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nl-NL" sz="3200" b="1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21921B-A768-4FFF-AC22-806B15C5743E}"/>
              </a:ext>
            </a:extLst>
          </p:cNvPr>
          <p:cNvSpPr/>
          <p:nvPr/>
        </p:nvSpPr>
        <p:spPr>
          <a:xfrm>
            <a:off x="10138849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450506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61859-65BF-4BCE-9AA4-C70C08B01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A. Design science methodology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9A959-E570-4043-AB3F-D994ACF096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203A96-3544-4E3E-8333-0C5DC82A2F8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9DA3C1-C34E-48E9-B6E2-25789B4BBC38}"/>
              </a:ext>
            </a:extLst>
          </p:cNvPr>
          <p:cNvSpPr/>
          <p:nvPr/>
        </p:nvSpPr>
        <p:spPr>
          <a:xfrm>
            <a:off x="2349063" y="6143689"/>
            <a:ext cx="70077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Peffers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K.,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Tuunanen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T.,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Rothenberger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M. A., &amp; Chatterjee, S. (2007). A design science research methodology for information systems research. 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Journal of management information systems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 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24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(3), 45-77.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118C227A-FA02-4F52-A073-319A23D75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38" y="1690688"/>
            <a:ext cx="10515600" cy="405709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37EFAA9-7233-49EA-9716-825A9D577B8E}"/>
              </a:ext>
            </a:extLst>
          </p:cNvPr>
          <p:cNvSpPr/>
          <p:nvPr/>
        </p:nvSpPr>
        <p:spPr>
          <a:xfrm>
            <a:off x="5553074" y="1690687"/>
            <a:ext cx="3066670" cy="4057100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04595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61859-65BF-4BCE-9AA4-C70C08B01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</p:spPr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B. Experimental setting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9A959-E570-4043-AB3F-D994ACF096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FD3DAF-2962-464A-A168-21A8C9782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442" y="1384828"/>
            <a:ext cx="7273881" cy="489577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4B643DD-C2A8-4819-BD58-628EA593DA51}"/>
              </a:ext>
            </a:extLst>
          </p:cNvPr>
          <p:cNvSpPr/>
          <p:nvPr/>
        </p:nvSpPr>
        <p:spPr>
          <a:xfrm>
            <a:off x="1182758" y="6243153"/>
            <a:ext cx="82986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rgbClr val="222222"/>
                </a:solidFill>
                <a:latin typeface="Arial" panose="020B0604020202020204" pitchFamily="34" charset="0"/>
              </a:rPr>
              <a:t>Source: 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W. Van Der Aalst, A.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Adriansyah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A. K. A. De Medeiros, F.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Arcieri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T. Baier, T.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Blickle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J. C. Bose, P. Van Den Brand, R.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Brandtjen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J.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Buijs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 et al., “Process mining manifesto,” in International Conference on Business Process </a:t>
            </a:r>
            <a:r>
              <a:rPr lang="en-US" sz="1000" dirty="0" err="1">
                <a:solidFill>
                  <a:srgbClr val="222222"/>
                </a:solidFill>
                <a:latin typeface="Arial" panose="020B0604020202020204" pitchFamily="34" charset="0"/>
              </a:rPr>
              <a:t>Management.Springer</a:t>
            </a:r>
            <a:r>
              <a:rPr lang="en-US" sz="1000" dirty="0">
                <a:solidFill>
                  <a:srgbClr val="222222"/>
                </a:solidFill>
                <a:latin typeface="Arial" panose="020B0604020202020204" pitchFamily="34" charset="0"/>
              </a:rPr>
              <a:t>, 2011, pp. 169–194.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32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61859-65BF-4BCE-9AA4-C70C08B01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B. Experimental setting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9A959-E570-4043-AB3F-D994ACF096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3EF202-33CA-438D-8069-CE7C89C5C05A}"/>
              </a:ext>
            </a:extLst>
          </p:cNvPr>
          <p:cNvSpPr/>
          <p:nvPr/>
        </p:nvSpPr>
        <p:spPr>
          <a:xfrm>
            <a:off x="2324645" y="1854678"/>
            <a:ext cx="4320000" cy="2064301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CF4D55-215F-4477-B31B-A58221B9A0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8280" y="2181313"/>
            <a:ext cx="2854382" cy="16598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C36949-6CB3-4800-8D66-3279D0937B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1411" y="4884573"/>
            <a:ext cx="961811" cy="11845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B403A18-5BF3-4628-8C1E-D4270E5B818E}"/>
              </a:ext>
            </a:extLst>
          </p:cNvPr>
          <p:cNvSpPr txBox="1"/>
          <p:nvPr/>
        </p:nvSpPr>
        <p:spPr>
          <a:xfrm>
            <a:off x="3497915" y="1808995"/>
            <a:ext cx="1696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Real world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B22BB5-A4D4-48E3-B433-3463F007CFE0}"/>
              </a:ext>
            </a:extLst>
          </p:cNvPr>
          <p:cNvSpPr txBox="1"/>
          <p:nvPr/>
        </p:nvSpPr>
        <p:spPr>
          <a:xfrm>
            <a:off x="3497915" y="2901335"/>
            <a:ext cx="111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vehicles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707F56-89C5-45C9-A76A-7FC9B3C8C979}"/>
              </a:ext>
            </a:extLst>
          </p:cNvPr>
          <p:cNvSpPr txBox="1"/>
          <p:nvPr/>
        </p:nvSpPr>
        <p:spPr>
          <a:xfrm>
            <a:off x="4380470" y="3153896"/>
            <a:ext cx="111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‘things’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E6A67-1BD6-4AA0-BFE7-6EED8F0D38C5}"/>
              </a:ext>
            </a:extLst>
          </p:cNvPr>
          <p:cNvSpPr txBox="1"/>
          <p:nvPr/>
        </p:nvSpPr>
        <p:spPr>
          <a:xfrm>
            <a:off x="4162095" y="2559300"/>
            <a:ext cx="1116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people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CD081DE-D27B-4C0B-8A6A-6BFB0024A551}"/>
              </a:ext>
            </a:extLst>
          </p:cNvPr>
          <p:cNvSpPr/>
          <p:nvPr/>
        </p:nvSpPr>
        <p:spPr>
          <a:xfrm>
            <a:off x="7744056" y="1854678"/>
            <a:ext cx="4320000" cy="2064301"/>
          </a:xfrm>
          <a:prstGeom prst="rect">
            <a:avLst/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D6EF290-4F57-44FE-8430-F4647291A93E}"/>
              </a:ext>
            </a:extLst>
          </p:cNvPr>
          <p:cNvSpPr/>
          <p:nvPr/>
        </p:nvSpPr>
        <p:spPr>
          <a:xfrm>
            <a:off x="2324645" y="4528629"/>
            <a:ext cx="4320000" cy="2064301"/>
          </a:xfrm>
          <a:prstGeom prst="rect">
            <a:avLst/>
          </a:prstGeom>
          <a:solidFill>
            <a:srgbClr val="FFC0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AC0F0D7-F4A8-4B29-9369-716343211B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9678729" y="3748196"/>
            <a:ext cx="326768" cy="10608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C1A63B9-BBBF-431E-B4FA-05C952BAA98A}"/>
              </a:ext>
            </a:extLst>
          </p:cNvPr>
          <p:cNvSpPr txBox="1"/>
          <p:nvPr/>
        </p:nvSpPr>
        <p:spPr>
          <a:xfrm>
            <a:off x="7708060" y="1785254"/>
            <a:ext cx="5039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Agent-based simulation 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BE92E0-F6B4-41C4-ADB4-F285C49CD761}"/>
              </a:ext>
            </a:extLst>
          </p:cNvPr>
          <p:cNvSpPr txBox="1"/>
          <p:nvPr/>
        </p:nvSpPr>
        <p:spPr>
          <a:xfrm>
            <a:off x="6066476" y="2741430"/>
            <a:ext cx="2205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Conceptual model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195F67-FEF6-4B04-BE86-4A45BA869CAB}"/>
              </a:ext>
            </a:extLst>
          </p:cNvPr>
          <p:cNvSpPr txBox="1"/>
          <p:nvPr/>
        </p:nvSpPr>
        <p:spPr>
          <a:xfrm>
            <a:off x="2632708" y="4503928"/>
            <a:ext cx="3650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Discover process models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63D3E2F-DEF4-4AE6-9B00-4D75EE1A3A6C}"/>
              </a:ext>
            </a:extLst>
          </p:cNvPr>
          <p:cNvSpPr txBox="1"/>
          <p:nvPr/>
        </p:nvSpPr>
        <p:spPr>
          <a:xfrm>
            <a:off x="6650481" y="4436887"/>
            <a:ext cx="2308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Performance analysis</a:t>
            </a:r>
          </a:p>
        </p:txBody>
      </p:sp>
      <p:sp>
        <p:nvSpPr>
          <p:cNvPr id="30" name="Thought Bubble: Cloud 29">
            <a:extLst>
              <a:ext uri="{FF2B5EF4-FFF2-40B4-BE49-F238E27FC236}">
                <a16:creationId xmlns:a16="http://schemas.microsoft.com/office/drawing/2014/main" id="{F6DE5802-7233-4496-A69E-0594374FCF3A}"/>
              </a:ext>
            </a:extLst>
          </p:cNvPr>
          <p:cNvSpPr/>
          <p:nvPr/>
        </p:nvSpPr>
        <p:spPr>
          <a:xfrm>
            <a:off x="10319223" y="154870"/>
            <a:ext cx="1945608" cy="830997"/>
          </a:xfrm>
          <a:prstGeom prst="cloudCallout">
            <a:avLst>
              <a:gd name="adj1" fmla="val -77938"/>
              <a:gd name="adj2" fmla="val 122541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FD3DAF-2962-464A-A168-21A8C97824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37674" y="96588"/>
            <a:ext cx="1508706" cy="101545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D09B493-9B2A-4584-8E01-81B0DF84EF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6894126" y="1955347"/>
            <a:ext cx="296069" cy="230862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82F1907-A3E3-4CD5-822B-0DC95DB07EBB}"/>
              </a:ext>
            </a:extLst>
          </p:cNvPr>
          <p:cNvSpPr txBox="1"/>
          <p:nvPr/>
        </p:nvSpPr>
        <p:spPr>
          <a:xfrm>
            <a:off x="9972751" y="4109346"/>
            <a:ext cx="214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Generate event logs</a:t>
            </a:r>
          </a:p>
        </p:txBody>
      </p:sp>
      <p:pic>
        <p:nvPicPr>
          <p:cNvPr id="29" name="Screen Recording 11">
            <a:hlinkClick r:id="" action="ppaction://media"/>
            <a:extLst>
              <a:ext uri="{FF2B5EF4-FFF2-40B4-BE49-F238E27FC236}">
                <a16:creationId xmlns:a16="http://schemas.microsoft.com/office/drawing/2014/main" id="{450264E9-F2F9-419C-9B0F-B64A73DD854D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1"/>
          <a:srcRect t="17914"/>
          <a:stretch/>
        </p:blipFill>
        <p:spPr>
          <a:xfrm>
            <a:off x="8249026" y="2185436"/>
            <a:ext cx="3298111" cy="1696406"/>
          </a:xfrm>
        </p:spPr>
      </p:pic>
      <p:pic>
        <p:nvPicPr>
          <p:cNvPr id="34" name="Screen Recording 14">
            <a:hlinkClick r:id="" action="ppaction://media"/>
            <a:extLst>
              <a:ext uri="{FF2B5EF4-FFF2-40B4-BE49-F238E27FC236}">
                <a16:creationId xmlns:a16="http://schemas.microsoft.com/office/drawing/2014/main" id="{1487B446-65FF-4827-A02E-DFDD65DB542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677053" y="4916045"/>
            <a:ext cx="3476836" cy="16176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Cloud 2">
            <a:extLst>
              <a:ext uri="{FF2B5EF4-FFF2-40B4-BE49-F238E27FC236}">
                <a16:creationId xmlns:a16="http://schemas.microsoft.com/office/drawing/2014/main" id="{1213E65A-4B03-4DE9-8064-1783D6079EC7}"/>
              </a:ext>
            </a:extLst>
          </p:cNvPr>
          <p:cNvSpPr/>
          <p:nvPr/>
        </p:nvSpPr>
        <p:spPr>
          <a:xfrm>
            <a:off x="6547982" y="3654726"/>
            <a:ext cx="2465233" cy="700217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emergence</a:t>
            </a:r>
          </a:p>
        </p:txBody>
      </p:sp>
      <p:pic>
        <p:nvPicPr>
          <p:cNvPr id="35" name="Picture 34" descr="A picture containing monitor, animal, light, drawing&#10;&#10;Description automatically generated">
            <a:extLst>
              <a:ext uri="{FF2B5EF4-FFF2-40B4-BE49-F238E27FC236}">
                <a16:creationId xmlns:a16="http://schemas.microsoft.com/office/drawing/2014/main" id="{74D3ECBC-F790-4CC4-A2F0-1ADB0E028D7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 l="17811" t="29727" r="17546" b="11471"/>
          <a:stretch/>
        </p:blipFill>
        <p:spPr>
          <a:xfrm>
            <a:off x="8247204" y="3792428"/>
            <a:ext cx="1154894" cy="7879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E60A494-1A96-4382-A83C-25D9748C43CF}"/>
              </a:ext>
            </a:extLst>
          </p:cNvPr>
          <p:cNvSpPr txBox="1"/>
          <p:nvPr/>
        </p:nvSpPr>
        <p:spPr>
          <a:xfrm>
            <a:off x="6971913" y="5537286"/>
            <a:ext cx="214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Process discovery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4B88C26-F98F-4916-8533-D8D290DBDC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927841">
            <a:off x="6496312" y="3925734"/>
            <a:ext cx="296069" cy="105327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3D095E5-A603-4A6B-B167-01651160AA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7702803" y="4322540"/>
            <a:ext cx="296069" cy="230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2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9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56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E9F48-B481-4CF7-AE03-D90575622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595437"/>
          </a:xfrm>
        </p:spPr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C. Use case description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8A671-D1B3-4886-8940-E7672718F9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AA97BB9-611F-4B6D-ABAB-72326D8655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1059" t="17642" r="2103" b="22573"/>
          <a:stretch/>
        </p:blipFill>
        <p:spPr>
          <a:xfrm>
            <a:off x="1265583" y="1960562"/>
            <a:ext cx="5181600" cy="17994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D913BF-DB8A-4FAC-BDB7-E3FC9BD434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34" t="36551" r="8083" b="13778"/>
          <a:stretch/>
        </p:blipFill>
        <p:spPr>
          <a:xfrm>
            <a:off x="1265583" y="3759977"/>
            <a:ext cx="5181600" cy="1742521"/>
          </a:xfrm>
          <a:prstGeom prst="rect">
            <a:avLst/>
          </a:prstGeom>
        </p:spPr>
      </p:pic>
      <p:pic>
        <p:nvPicPr>
          <p:cNvPr id="1026" name="Picture 2" descr="Image result for automated guided vehicle">
            <a:extLst>
              <a:ext uri="{FF2B5EF4-FFF2-40B4-BE49-F238E27FC236}">
                <a16:creationId xmlns:a16="http://schemas.microsoft.com/office/drawing/2014/main" id="{881E8295-2217-4D2C-9857-7CE3B7BA82F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812" y="1960562"/>
            <a:ext cx="4554424" cy="341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505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46A-A66C-4EA2-BAE9-CE0EB06FB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D. Simulation model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BCF6FA-86DF-4A08-8DAE-27AD45C5AC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2" name="Screen Recording 11">
            <a:hlinkClick r:id="" action="ppaction://media"/>
            <a:extLst>
              <a:ext uri="{FF2B5EF4-FFF2-40B4-BE49-F238E27FC236}">
                <a16:creationId xmlns:a16="http://schemas.microsoft.com/office/drawing/2014/main" id="{8B6D290E-BBB5-4B6C-8722-A094D3AC990A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5583" y="1517068"/>
            <a:ext cx="7545042" cy="4727763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FD9D5F3-28B9-4E0E-AA02-F400F0F80C4B}"/>
              </a:ext>
            </a:extLst>
          </p:cNvPr>
          <p:cNvSpPr/>
          <p:nvPr/>
        </p:nvSpPr>
        <p:spPr>
          <a:xfrm rot="565832">
            <a:off x="7388825" y="1284218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LIVE</a:t>
            </a:r>
            <a:br>
              <a:rPr lang="en-US" b="1" dirty="0"/>
            </a:br>
            <a:r>
              <a:rPr lang="en-US" b="1" dirty="0"/>
              <a:t>DEMONSTRATION!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8C9E91-9C0D-42A4-AB97-633B4E9DE9DB}"/>
              </a:ext>
            </a:extLst>
          </p:cNvPr>
          <p:cNvSpPr txBox="1"/>
          <p:nvPr/>
        </p:nvSpPr>
        <p:spPr>
          <a:xfrm>
            <a:off x="8991575" y="3429000"/>
            <a:ext cx="2999797" cy="28158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lvl="0" defTabSz="914256">
              <a:spcBef>
                <a:spcPts val="1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Experimental factors</a:t>
            </a:r>
            <a:r>
              <a:rPr lang="en-US" sz="2400" b="1" dirty="0">
                <a:solidFill>
                  <a:srgbClr val="000000"/>
                </a:solidFill>
              </a:rPr>
              <a:t>: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Number of vehicles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Driving direction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000000"/>
                </a:solidFill>
              </a:rPr>
              <a:t>Dispatching rule</a:t>
            </a:r>
          </a:p>
          <a:p>
            <a:pPr marL="457200" lvl="0" indent="-457200" defTabSz="914256">
              <a:spcBef>
                <a:spcPts val="1000"/>
              </a:spcBef>
              <a:buFont typeface="+mj-lt"/>
              <a:buAutoNum type="arabicPeriod"/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44AB4-A82F-4F1A-ACA9-3E08EB1F8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Experimental proof-of-concept</a:t>
            </a:r>
            <a:br>
              <a:rPr lang="en-US" dirty="0"/>
            </a:br>
            <a:r>
              <a:rPr lang="en-US" sz="3600" b="0" dirty="0"/>
              <a:t>E. Process mining results</a:t>
            </a:r>
            <a:endParaRPr lang="en-US" dirty="0"/>
          </a:p>
        </p:txBody>
      </p:sp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B7687B2-0BD5-48D7-86F2-ADA0492985E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586" t="9973" r="48969" b="57223"/>
          <a:stretch/>
        </p:blipFill>
        <p:spPr>
          <a:xfrm>
            <a:off x="1265583" y="1558801"/>
            <a:ext cx="5316790" cy="519481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FAB279-B134-4F21-9DAA-7F2AD5CE69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95B3AF-E01E-487C-BC3C-9C1F3A319EB2}"/>
              </a:ext>
            </a:extLst>
          </p:cNvPr>
          <p:cNvSpPr/>
          <p:nvPr/>
        </p:nvSpPr>
        <p:spPr>
          <a:xfrm>
            <a:off x="1383753" y="2727046"/>
            <a:ext cx="5040000" cy="447861"/>
          </a:xfrm>
          <a:prstGeom prst="rect">
            <a:avLst/>
          </a:prstGeom>
          <a:solidFill>
            <a:schemeClr val="accent4">
              <a:alpha val="25098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2D96A7-2EDE-4F81-9DAD-590F1EA1B728}"/>
              </a:ext>
            </a:extLst>
          </p:cNvPr>
          <p:cNvSpPr/>
          <p:nvPr/>
        </p:nvSpPr>
        <p:spPr>
          <a:xfrm>
            <a:off x="1383753" y="5091646"/>
            <a:ext cx="5040000" cy="447862"/>
          </a:xfrm>
          <a:prstGeom prst="rect">
            <a:avLst/>
          </a:prstGeom>
          <a:solidFill>
            <a:srgbClr val="34B234">
              <a:alpha val="25098"/>
            </a:srgbClr>
          </a:solidFill>
          <a:ln w="28575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1026" name="Picture 2" descr="Image result for think emoticon">
            <a:extLst>
              <a:ext uri="{FF2B5EF4-FFF2-40B4-BE49-F238E27FC236}">
                <a16:creationId xmlns:a16="http://schemas.microsoft.com/office/drawing/2014/main" id="{25D7561D-A61C-4828-83FC-90EB55B3B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824" y="2797537"/>
            <a:ext cx="111074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Screen Recording 14">
            <a:hlinkClick r:id="" action="ppaction://media"/>
            <a:extLst>
              <a:ext uri="{FF2B5EF4-FFF2-40B4-BE49-F238E27FC236}">
                <a16:creationId xmlns:a16="http://schemas.microsoft.com/office/drawing/2014/main" id="{1497F789-4BF2-4813-8EF0-874EB4D70638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11866" y="1513520"/>
            <a:ext cx="4680000" cy="2177488"/>
          </a:xfrm>
        </p:spPr>
      </p:pic>
      <p:pic>
        <p:nvPicPr>
          <p:cNvPr id="10" name="Screen Recording 9">
            <a:hlinkClick r:id="" action="ppaction://media"/>
            <a:extLst>
              <a:ext uri="{FF2B5EF4-FFF2-40B4-BE49-F238E27FC236}">
                <a16:creationId xmlns:a16="http://schemas.microsoft.com/office/drawing/2014/main" id="{A2B49692-06F3-4B53-814F-0BA562D565D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80711" y="3877537"/>
            <a:ext cx="4680000" cy="21699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D0402B3-ABBE-433D-B4B7-BC0A85A50A68}"/>
              </a:ext>
            </a:extLst>
          </p:cNvPr>
          <p:cNvSpPr txBox="1"/>
          <p:nvPr/>
        </p:nvSpPr>
        <p:spPr>
          <a:xfrm>
            <a:off x="6944782" y="2321516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Exp 421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7861CC-9258-43F5-8409-BB1D0763F498}"/>
              </a:ext>
            </a:extLst>
          </p:cNvPr>
          <p:cNvSpPr txBox="1"/>
          <p:nvPr/>
        </p:nvSpPr>
        <p:spPr>
          <a:xfrm>
            <a:off x="6883516" y="465473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Exp 422</a:t>
            </a:r>
          </a:p>
        </p:txBody>
      </p:sp>
    </p:spTree>
    <p:extLst>
      <p:ext uri="{BB962C8B-B14F-4D97-AF65-F5344CB8AC3E}">
        <p14:creationId xmlns:p14="http://schemas.microsoft.com/office/powerpoint/2010/main" val="343990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0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5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AF6142-5500-433A-BA56-F0D4011E1E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4C608-E472-4C57-B2DC-B75D32179E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Research opportunity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36758-CA41-41B8-8376-CAF22DAC47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Requirements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/>
              <a:t>Architecture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96E246-28CB-4779-B5D8-DE741832E8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Experimental </a:t>
            </a:r>
            <a:br>
              <a:rPr lang="en-US" dirty="0"/>
            </a:br>
            <a:r>
              <a:rPr lang="en-US" dirty="0"/>
              <a:t>proof-of-concept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78838C-484C-4E19-85CF-A2FF06B392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Further </a:t>
            </a:r>
            <a:br>
              <a:rPr lang="en-US" dirty="0"/>
            </a:br>
            <a:r>
              <a:rPr lang="en-US" dirty="0"/>
              <a:t>Research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537F8BE-283D-4C58-8740-E3A5DE3F1083}"/>
              </a:ext>
            </a:extLst>
          </p:cNvPr>
          <p:cNvSpPr/>
          <p:nvPr/>
        </p:nvSpPr>
        <p:spPr>
          <a:xfrm>
            <a:off x="1414561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nl-NL" sz="32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E18473-90C1-4DC1-ABCC-BB9524EF208C}"/>
              </a:ext>
            </a:extLst>
          </p:cNvPr>
          <p:cNvSpPr/>
          <p:nvPr/>
        </p:nvSpPr>
        <p:spPr>
          <a:xfrm>
            <a:off x="4322657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nl-NL" sz="3200" b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C196AA8-9016-41B0-9763-86A75EDD5DEC}"/>
              </a:ext>
            </a:extLst>
          </p:cNvPr>
          <p:cNvSpPr/>
          <p:nvPr/>
        </p:nvSpPr>
        <p:spPr>
          <a:xfrm>
            <a:off x="7230753" y="3086894"/>
            <a:ext cx="720000" cy="72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nl-NL" sz="3200" b="1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21921B-A768-4FFF-AC22-806B15C5743E}"/>
              </a:ext>
            </a:extLst>
          </p:cNvPr>
          <p:cNvSpPr/>
          <p:nvPr/>
        </p:nvSpPr>
        <p:spPr>
          <a:xfrm>
            <a:off x="10138849" y="3086894"/>
            <a:ext cx="720000" cy="72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232997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FC0C-CB43-47F6-BD97-7262DB17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A. Challenges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6621-AB05-4161-8205-8F44249AC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86D83B-F5E2-6149-B7DD-0F6F1BA75908}" type="slidenum">
              <a:rPr kumimoji="0" lang="en-US" sz="1100" b="1" i="0" u="none" strike="noStrike" kern="1200" cap="all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1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4020202020204" pitchFamily="34" charset="0"/>
              <a:ea typeface="+mn-ea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7A7419-8114-442B-B51E-BBCBA0453D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825625"/>
            <a:ext cx="10515600" cy="410515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000" dirty="0"/>
              <a:t>Trillion information flows gushing from a colossal numbers of devices</a:t>
            </a:r>
          </a:p>
          <a:p>
            <a:r>
              <a:rPr lang="en-US" sz="2000" dirty="0"/>
              <a:t>Decision-making in supply chains can be done at all times, based on real-time information originating from ubiquitous sources</a:t>
            </a:r>
          </a:p>
          <a:p>
            <a:endParaRPr lang="en-US" sz="2400" dirty="0"/>
          </a:p>
        </p:txBody>
      </p:sp>
      <p:pic>
        <p:nvPicPr>
          <p:cNvPr id="14" name="Picture 13" descr="A picture containing map, boat, man, table&#10;&#10;Description automatically generated">
            <a:extLst>
              <a:ext uri="{FF2B5EF4-FFF2-40B4-BE49-F238E27FC236}">
                <a16:creationId xmlns:a16="http://schemas.microsoft.com/office/drawing/2014/main" id="{570D6E11-E38E-484F-B125-38CE69A41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783" y="1660427"/>
            <a:ext cx="3921754" cy="26145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5467B0-362C-4935-99D3-153C14B13E90}"/>
              </a:ext>
            </a:extLst>
          </p:cNvPr>
          <p:cNvSpPr/>
          <p:nvPr/>
        </p:nvSpPr>
        <p:spPr>
          <a:xfrm>
            <a:off x="5843780" y="4088317"/>
            <a:ext cx="198338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Source: www.pixabay.com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F624B50-98BE-44E8-9B15-7CDA66A346C0}"/>
              </a:ext>
            </a:extLst>
          </p:cNvPr>
          <p:cNvSpPr/>
          <p:nvPr/>
        </p:nvSpPr>
        <p:spPr>
          <a:xfrm>
            <a:off x="1661883" y="4088316"/>
            <a:ext cx="198338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Source: www.pixabay.com</a:t>
            </a:r>
          </a:p>
        </p:txBody>
      </p:sp>
      <p:pic>
        <p:nvPicPr>
          <p:cNvPr id="5" name="Picture 4" descr="A picture containing man, front, standing, table&#10;&#10;Description automatically generated">
            <a:extLst>
              <a:ext uri="{FF2B5EF4-FFF2-40B4-BE49-F238E27FC236}">
                <a16:creationId xmlns:a16="http://schemas.microsoft.com/office/drawing/2014/main" id="{6CBE91F0-9652-43D3-9410-C9A4E0047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90688"/>
            <a:ext cx="5133215" cy="2400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480056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FC0C-CB43-47F6-BD97-7262DB17F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</p:spPr>
        <p:txBody>
          <a:bodyPr/>
          <a:lstStyle/>
          <a:p>
            <a:r>
              <a:rPr lang="en-US" dirty="0"/>
              <a:t>4. Further research</a:t>
            </a:r>
            <a:br>
              <a:rPr lang="en-US" dirty="0"/>
            </a:br>
            <a:r>
              <a:rPr lang="en-US" sz="3600" b="0" dirty="0"/>
              <a:t>a. New research opportunities</a:t>
            </a: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6F6621-AB05-4161-8205-8F44249AC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86D83B-F5E2-6149-B7DD-0F6F1BA75908}" type="slidenum">
              <a:rPr kumimoji="0" lang="en-US" sz="1100" b="1" i="0" u="none" strike="noStrike" kern="1200" cap="all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1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4020202020204" pitchFamily="34" charset="0"/>
              <a:ea typeface="+mn-ea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176AD9-CEA0-41AA-867C-DA2520ECB95F}"/>
              </a:ext>
            </a:extLst>
          </p:cNvPr>
          <p:cNvSpPr/>
          <p:nvPr/>
        </p:nvSpPr>
        <p:spPr>
          <a:xfrm>
            <a:off x="1265583" y="6143689"/>
            <a:ext cx="70077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Peffers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K.,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Tuunanen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T.,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Rothenberger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M. A., &amp; Chatterjee, S. (2007). A design science research methodology for information systems research. 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Journal of management information systems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 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24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(3), 45-77.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84CB8A-BB19-4839-B158-F4A6B5D9FC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186" t="19560" r="13682" b="31524"/>
          <a:stretch/>
        </p:blipFill>
        <p:spPr>
          <a:xfrm>
            <a:off x="7392270" y="2673735"/>
            <a:ext cx="4388913" cy="3174899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C1C1A11-D37E-471B-8495-5F219DBC71EA}"/>
              </a:ext>
            </a:extLst>
          </p:cNvPr>
          <p:cNvSpPr/>
          <p:nvPr/>
        </p:nvSpPr>
        <p:spPr>
          <a:xfrm rot="5400000">
            <a:off x="8901243" y="3060408"/>
            <a:ext cx="1238534" cy="4337919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AB04593-65B7-4F27-A075-CB4CD7E2F948}"/>
              </a:ext>
            </a:extLst>
          </p:cNvPr>
          <p:cNvSpPr/>
          <p:nvPr/>
        </p:nvSpPr>
        <p:spPr>
          <a:xfrm>
            <a:off x="10287266" y="585690"/>
            <a:ext cx="1278301" cy="686380"/>
          </a:xfrm>
          <a:prstGeom prst="roundRect">
            <a:avLst/>
          </a:prstGeom>
          <a:solidFill>
            <a:srgbClr val="34B234">
              <a:alpha val="1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Our focus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ADD709-942C-4AC2-A65D-50ADFB69E72A}"/>
              </a:ext>
            </a:extLst>
          </p:cNvPr>
          <p:cNvSpPr/>
          <p:nvPr/>
        </p:nvSpPr>
        <p:spPr>
          <a:xfrm>
            <a:off x="1265583" y="1786349"/>
            <a:ext cx="624964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Agents &lt;&gt; process mining &lt;&gt; emergent behavior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Architecture (validation)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Advance decision-making intelligence: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reflect real human behavior (e.g., game theoretical approaches)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self-learning mechanisms (e.g., feedback loops)</a:t>
            </a:r>
          </a:p>
          <a:p>
            <a:pPr lvl="1"/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Real-life case study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Integrated optimization suite: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connect data sources, extract data, build event log, implement process mining algorithms, etc. </a:t>
            </a:r>
          </a:p>
          <a:p>
            <a:pPr lvl="1"/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Mature TRL(4+)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F54AB98-D053-41D8-827F-A093A8F972BB}"/>
              </a:ext>
            </a:extLst>
          </p:cNvPr>
          <p:cNvSpPr/>
          <p:nvPr/>
        </p:nvSpPr>
        <p:spPr>
          <a:xfrm>
            <a:off x="4273727" y="5210459"/>
            <a:ext cx="2249656" cy="2418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446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CCA15DF-E95C-4F80-8FBA-FB8E6BBBD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460500"/>
          </a:xfrm>
        </p:spPr>
        <p:txBody>
          <a:bodyPr/>
          <a:lstStyle/>
          <a:p>
            <a:r>
              <a:rPr lang="en-US" dirty="0"/>
              <a:t>4. Further research</a:t>
            </a:r>
            <a:br>
              <a:rPr lang="en-US" dirty="0"/>
            </a:br>
            <a:r>
              <a:rPr lang="en-US" sz="3600" b="0" dirty="0"/>
              <a:t>B. To remember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ECF3F10-54BF-4931-8935-762C37C375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2" y="1825625"/>
            <a:ext cx="9744540" cy="4351338"/>
          </a:xfrm>
        </p:spPr>
        <p:txBody>
          <a:bodyPr/>
          <a:lstStyle/>
          <a:p>
            <a:r>
              <a:rPr lang="en-US" sz="2000" dirty="0"/>
              <a:t>Analyze emergent behavior by joint process mining and agent-based modeling</a:t>
            </a:r>
          </a:p>
          <a:p>
            <a:r>
              <a:rPr lang="en-US" sz="2000" dirty="0"/>
              <a:t>Architecture validation by conducting a simulation study, comprising a classical transportation problem</a:t>
            </a:r>
          </a:p>
          <a:p>
            <a:r>
              <a:rPr lang="en-US" sz="2000" dirty="0"/>
              <a:t>Preliminary study of impact of agent decision-rules on emergent behavior</a:t>
            </a:r>
          </a:p>
          <a:p>
            <a:r>
              <a:rPr lang="en-US" sz="2000" dirty="0"/>
              <a:t>Further research is required to validate the architecture’s requirements and the impact of the intelligence of the agents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01553D-723A-47D6-BF93-9B65F438B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2FE4343-D171-46AB-87EE-331B089D5B32}"/>
              </a:ext>
            </a:extLst>
          </p:cNvPr>
          <p:cNvSpPr/>
          <p:nvPr/>
        </p:nvSpPr>
        <p:spPr>
          <a:xfrm>
            <a:off x="1612191" y="4338457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Multi-agent system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6F378B5-1A7F-4570-8E10-A5685DD8964E}"/>
              </a:ext>
            </a:extLst>
          </p:cNvPr>
          <p:cNvSpPr/>
          <p:nvPr/>
        </p:nvSpPr>
        <p:spPr>
          <a:xfrm>
            <a:off x="4992745" y="4338457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Process mining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2A2E3E3-690A-4624-8E9F-7E577B95C93A}"/>
              </a:ext>
            </a:extLst>
          </p:cNvPr>
          <p:cNvSpPr/>
          <p:nvPr/>
        </p:nvSpPr>
        <p:spPr>
          <a:xfrm>
            <a:off x="8541555" y="4338457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Analyze emergence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487456B-C39F-48DF-B3A8-4D6ED67D441C}"/>
              </a:ext>
            </a:extLst>
          </p:cNvPr>
          <p:cNvSpPr/>
          <p:nvPr/>
        </p:nvSpPr>
        <p:spPr>
          <a:xfrm>
            <a:off x="4208633" y="4146306"/>
            <a:ext cx="1316736" cy="13167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quals 9">
            <a:extLst>
              <a:ext uri="{FF2B5EF4-FFF2-40B4-BE49-F238E27FC236}">
                <a16:creationId xmlns:a16="http://schemas.microsoft.com/office/drawing/2014/main" id="{F16C7216-8D34-4B60-A502-55E75F8E3C68}"/>
              </a:ext>
            </a:extLst>
          </p:cNvPr>
          <p:cNvSpPr/>
          <p:nvPr/>
        </p:nvSpPr>
        <p:spPr>
          <a:xfrm>
            <a:off x="7744369" y="4152848"/>
            <a:ext cx="1316736" cy="131673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 descr="j0346891">
            <a:extLst>
              <a:ext uri="{FF2B5EF4-FFF2-40B4-BE49-F238E27FC236}">
                <a16:creationId xmlns:a16="http://schemas.microsoft.com/office/drawing/2014/main" id="{46FBA2BD-817D-4A5E-A330-7F90D5392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4748" flipH="1">
            <a:off x="1656922" y="5301235"/>
            <a:ext cx="989427" cy="55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2" name="3D Model 11" descr="Semi Truck">
                <a:extLst>
                  <a:ext uri="{FF2B5EF4-FFF2-40B4-BE49-F238E27FC236}">
                    <a16:creationId xmlns:a16="http://schemas.microsoft.com/office/drawing/2014/main" id="{DE039420-7A05-404B-A806-97EA01891CC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9494311"/>
                  </p:ext>
                </p:extLst>
              </p:nvPr>
            </p:nvGraphicFramePr>
            <p:xfrm>
              <a:off x="2357299" y="5153648"/>
              <a:ext cx="2463792" cy="101786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2463792" cy="1017860"/>
                    </a:xfrm>
                    <a:prstGeom prst="rect">
                      <a:avLst/>
                    </a:prstGeom>
                  </am3d:spPr>
                  <am3d:camera>
                    <am3d:pos x="0" y="0" z="498940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674" d="1000000"/>
                    <am3d:preTrans dx="0" dy="-522386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290738" ay="2034598" az="-162425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288235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2" name="3D Model 11" descr="Semi Truck">
                <a:extLst>
                  <a:ext uri="{FF2B5EF4-FFF2-40B4-BE49-F238E27FC236}">
                    <a16:creationId xmlns:a16="http://schemas.microsoft.com/office/drawing/2014/main" id="{DE039420-7A05-404B-A806-97EA01891C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57299" y="5153648"/>
                <a:ext cx="2463792" cy="1017860"/>
              </a:xfrm>
              <a:prstGeom prst="rect">
                <a:avLst/>
              </a:prstGeom>
            </p:spPr>
          </p:pic>
        </mc:Fallback>
      </mc:AlternateContent>
      <p:pic>
        <p:nvPicPr>
          <p:cNvPr id="13" name="Picture 12" descr="A picture containing light, clock, white&#10;&#10;Description automatically generated">
            <a:extLst>
              <a:ext uri="{FF2B5EF4-FFF2-40B4-BE49-F238E27FC236}">
                <a16:creationId xmlns:a16="http://schemas.microsoft.com/office/drawing/2014/main" id="{74E36485-8C85-42A9-9345-5BA9098ACC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888894" y="5309354"/>
            <a:ext cx="855476" cy="855476"/>
          </a:xfrm>
          <a:prstGeom prst="rect">
            <a:avLst/>
          </a:prstGeom>
        </p:spPr>
      </p:pic>
      <p:pic>
        <p:nvPicPr>
          <p:cNvPr id="14" name="Picture 13" descr="A picture containing monitor, animal, light, drawing&#10;&#10;Description automatically generated">
            <a:extLst>
              <a:ext uri="{FF2B5EF4-FFF2-40B4-BE49-F238E27FC236}">
                <a16:creationId xmlns:a16="http://schemas.microsoft.com/office/drawing/2014/main" id="{3A034283-29C9-4294-BAA8-D75C2654325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17811" t="29727" r="17546" b="11471"/>
          <a:stretch/>
        </p:blipFill>
        <p:spPr>
          <a:xfrm>
            <a:off x="10678540" y="4886954"/>
            <a:ext cx="1203130" cy="820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2265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95FB-5642-4C39-A46D-5BF02ACD3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44EC7F-C0F1-481A-8F1E-155FB1486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9583" y="1553121"/>
            <a:ext cx="5181600" cy="462384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2E9584-29E7-4C63-8073-9A55B21D38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51866" y="6116986"/>
            <a:ext cx="441770" cy="469482"/>
          </a:xfrm>
        </p:spPr>
        <p:txBody>
          <a:bodyPr/>
          <a:lstStyle/>
          <a:p>
            <a:fld id="{6586D83B-F5E2-6149-B7DD-0F6F1BA7590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2F98722-26A9-4E5E-A959-8DC4A2AAC2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5583" y="1553121"/>
            <a:ext cx="5181600" cy="4623842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AF18135-FCCA-44C6-AA5A-560C6F284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270925"/>
              </p:ext>
            </p:extLst>
          </p:nvPr>
        </p:nvGraphicFramePr>
        <p:xfrm>
          <a:off x="838198" y="159026"/>
          <a:ext cx="10942985" cy="6427439"/>
        </p:xfrm>
        <a:graphic>
          <a:graphicData uri="http://schemas.openxmlformats.org/drawingml/2006/table">
            <a:tbl>
              <a:tblPr firstRow="1" bandRow="1"/>
              <a:tblGrid>
                <a:gridCol w="2402319">
                  <a:extLst>
                    <a:ext uri="{9D8B030D-6E8A-4147-A177-3AD203B41FA5}">
                      <a16:colId xmlns:a16="http://schemas.microsoft.com/office/drawing/2014/main" val="3545279485"/>
                    </a:ext>
                  </a:extLst>
                </a:gridCol>
                <a:gridCol w="1056107">
                  <a:extLst>
                    <a:ext uri="{9D8B030D-6E8A-4147-A177-3AD203B41FA5}">
                      <a16:colId xmlns:a16="http://schemas.microsoft.com/office/drawing/2014/main" val="1584105267"/>
                    </a:ext>
                  </a:extLst>
                </a:gridCol>
                <a:gridCol w="2494853">
                  <a:extLst>
                    <a:ext uri="{9D8B030D-6E8A-4147-A177-3AD203B41FA5}">
                      <a16:colId xmlns:a16="http://schemas.microsoft.com/office/drawing/2014/main" val="1831941244"/>
                    </a:ext>
                  </a:extLst>
                </a:gridCol>
                <a:gridCol w="2494853">
                  <a:extLst>
                    <a:ext uri="{9D8B030D-6E8A-4147-A177-3AD203B41FA5}">
                      <a16:colId xmlns:a16="http://schemas.microsoft.com/office/drawing/2014/main" val="1375315664"/>
                    </a:ext>
                  </a:extLst>
                </a:gridCol>
                <a:gridCol w="2494853">
                  <a:extLst>
                    <a:ext uri="{9D8B030D-6E8A-4147-A177-3AD203B41FA5}">
                      <a16:colId xmlns:a16="http://schemas.microsoft.com/office/drawing/2014/main" val="2673143143"/>
                    </a:ext>
                  </a:extLst>
                </a:gridCol>
              </a:tblGrid>
              <a:tr h="1352665"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nl-NL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nl-NL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7705728"/>
                  </a:ext>
                </a:extLst>
              </a:tr>
              <a:tr h="624879">
                <a:tc rowSpan="3"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nl-NL" sz="1400" b="1" dirty="0" err="1"/>
                        <a:t>Faculty</a:t>
                      </a:r>
                      <a:r>
                        <a:rPr lang="nl-NL" sz="1400" b="1" dirty="0"/>
                        <a:t> of </a:t>
                      </a:r>
                      <a:r>
                        <a:rPr lang="nl-NL" sz="1400" b="1" dirty="0" err="1"/>
                        <a:t>Behavioral</a:t>
                      </a:r>
                      <a:r>
                        <a:rPr lang="nl-NL" sz="1400" b="1" dirty="0"/>
                        <a:t> &amp; </a:t>
                      </a:r>
                      <a:r>
                        <a:rPr lang="nl-NL" sz="1400" b="1" dirty="0" err="1"/>
                        <a:t>Social</a:t>
                      </a:r>
                      <a:r>
                        <a:rPr lang="nl-NL" sz="1400" b="1" dirty="0"/>
                        <a:t> Sciences (BMS)</a:t>
                      </a:r>
                    </a:p>
                    <a:p>
                      <a:pPr algn="ctr"/>
                      <a:endParaRPr lang="nl-NL" sz="1400" b="0" dirty="0"/>
                    </a:p>
                    <a:p>
                      <a:pPr algn="ctr"/>
                      <a:r>
                        <a:rPr lang="nl-NL" sz="1400" b="0" dirty="0"/>
                        <a:t>Industrial Engineering &amp; Business Information Systems (IEBIS)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b="1" dirty="0"/>
                        <a:t>Martijn Koot</a:t>
                      </a:r>
                      <a:br>
                        <a:rPr lang="en-US" sz="1400" b="1" dirty="0"/>
                      </a:br>
                      <a:r>
                        <a:rPr lang="en-US" sz="1400" b="0" dirty="0"/>
                        <a:t>PhD Student</a:t>
                      </a:r>
                      <a:endParaRPr lang="nl-NL" sz="14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dirty="0"/>
                        <a:t>Maria-</a:t>
                      </a:r>
                      <a:r>
                        <a:rPr lang="nl-NL" sz="1400" b="1" dirty="0" err="1"/>
                        <a:t>Eugenia</a:t>
                      </a:r>
                      <a:r>
                        <a:rPr lang="nl-NL" sz="1400" b="1" dirty="0"/>
                        <a:t> Iacob</a:t>
                      </a:r>
                    </a:p>
                    <a:p>
                      <a:pPr algn="ctr"/>
                      <a:r>
                        <a:rPr lang="nl-NL" sz="1400" b="0" dirty="0"/>
                        <a:t>Professor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dirty="0"/>
                        <a:t>Martijn Mes</a:t>
                      </a:r>
                      <a:br>
                        <a:rPr lang="nl-NL" sz="1400" b="1" dirty="0"/>
                      </a:br>
                      <a:r>
                        <a:rPr lang="nl-NL" sz="1400" b="0" dirty="0" err="1"/>
                        <a:t>Associate</a:t>
                      </a:r>
                      <a:r>
                        <a:rPr lang="nl-NL" sz="1400" b="0" dirty="0"/>
                        <a:t> Professor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681275"/>
                  </a:ext>
                </a:extLst>
              </a:tr>
              <a:tr h="624879">
                <a:tc vMerge="1"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nl-NL" sz="14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m.koot@utwente.nl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m.e.iacob@utwente.nl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m.r.k.mes@utwente.nl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957353"/>
                  </a:ext>
                </a:extLst>
              </a:tr>
              <a:tr h="624879">
                <a:tc vMerge="1"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nl-NL" sz="14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https://www.linkedin.com/in/</a:t>
                      </a:r>
                      <a:br>
                        <a:rPr lang="nl-NL" sz="14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lang="nl-NL" sz="14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martijn-koot-</a:t>
                      </a:r>
                      <a:r>
                        <a:rPr lang="nl-NL" sz="1400" dirty="0" err="1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msc</a:t>
                      </a:r>
                      <a:r>
                        <a:rPr lang="nl-NL" sz="1400" dirty="0">
                          <a:solidFill>
                            <a:schemeClr val="tx1"/>
                          </a:solidFill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/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https://www.linkedin.com/in/maria-iacob-0579741/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https://www.linkedin.com/in/martijnmes/</a:t>
                      </a:r>
                      <a:r>
                        <a:rPr lang="nl-NL" sz="14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264321"/>
                  </a:ext>
                </a:extLst>
              </a:tr>
              <a:tr h="1146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nl-N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689829"/>
                  </a:ext>
                </a:extLst>
              </a:tr>
              <a:tr h="624879">
                <a:tc rowSpan="3">
                  <a:txBody>
                    <a:bodyPr/>
                    <a:lstStyle/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Faculty of Electrical Engineering, Mathematics &amp; Computer Science</a:t>
                      </a:r>
                      <a:endParaRPr kumimoji="0" lang="nl-NL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Pervasive</a:t>
                      </a:r>
                      <a:r>
                        <a:rPr kumimoji="0" 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Systems (PS)</a:t>
                      </a:r>
                    </a:p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Datamanagement &amp; </a:t>
                      </a:r>
                      <a:r>
                        <a:rPr kumimoji="0" lang="nl-NL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Biometrics</a:t>
                      </a:r>
                      <a:r>
                        <a:rPr kumimoji="0" 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(DMB)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Rob Bemthuis</a:t>
                      </a:r>
                      <a:br>
                        <a:rPr lang="en-US" sz="14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PhD Student</a:t>
                      </a:r>
                      <a:endParaRPr lang="nl-NL" sz="14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nl-NL" sz="1400" b="1" dirty="0">
                          <a:solidFill>
                            <a:schemeClr val="tx1"/>
                          </a:solidFill>
                        </a:rPr>
                        <a:t>Nirvana Meratnia</a:t>
                      </a:r>
                      <a:br>
                        <a:rPr lang="nl-NL" sz="14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nl-NL" sz="1400" b="0" dirty="0" err="1">
                          <a:solidFill>
                            <a:schemeClr val="tx1"/>
                          </a:solidFill>
                        </a:rPr>
                        <a:t>Associate</a:t>
                      </a:r>
                      <a:r>
                        <a:rPr lang="nl-NL" sz="1400" b="0" dirty="0">
                          <a:solidFill>
                            <a:schemeClr val="tx1"/>
                          </a:solidFill>
                        </a:rPr>
                        <a:t> Professor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1" dirty="0" err="1">
                          <a:solidFill>
                            <a:schemeClr val="tx1"/>
                          </a:solidFill>
                        </a:rPr>
                        <a:t>Faiza</a:t>
                      </a:r>
                      <a:r>
                        <a:rPr lang="nl-NL" sz="1400" b="1" dirty="0">
                          <a:solidFill>
                            <a:schemeClr val="tx1"/>
                          </a:solidFill>
                        </a:rPr>
                        <a:t> Bukhsh</a:t>
                      </a:r>
                      <a:br>
                        <a:rPr lang="nl-NL" sz="14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nl-NL" sz="1400" b="0" dirty="0">
                          <a:solidFill>
                            <a:schemeClr val="tx1"/>
                          </a:solidFill>
                        </a:rPr>
                        <a:t>Assistant Professor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192313"/>
                  </a:ext>
                </a:extLst>
              </a:tr>
              <a:tr h="624879">
                <a:tc vMerge="1">
                  <a:txBody>
                    <a:bodyPr/>
                    <a:lstStyle/>
                    <a:p>
                      <a:pPr marL="0" marR="0" lvl="0" indent="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r.h.bemthuis@utwente.nl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n.meratnia@utwente.nl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f.a.bukhsh@utwente.nl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783302"/>
                  </a:ext>
                </a:extLst>
              </a:tr>
              <a:tr h="803619">
                <a:tc vMerge="1">
                  <a:txBody>
                    <a:bodyPr/>
                    <a:lstStyle/>
                    <a:p>
                      <a:pPr marL="0" marR="0" lvl="0" indent="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l-NL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12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25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38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510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5638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2766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199893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021" algn="l" defTabSz="914256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https://www.linkedin.com/in/robbemthuis</a:t>
                      </a:r>
                      <a:endParaRPr lang="nl-NL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https://www.linkedin.com/in/nirvanameratnia/</a:t>
                      </a:r>
                      <a:r>
                        <a:rPr lang="nl-NL" sz="14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>
                          <a:solidFill>
                            <a:schemeClr val="tx1"/>
                          </a:solidFill>
                          <a:hlinkClick r:id="rId12"/>
                        </a:rPr>
                        <a:t>https://www.linkedin.com/in/faiza-a-bukhsh-00ab3b20/</a:t>
                      </a:r>
                      <a:r>
                        <a:rPr lang="nl-NL" sz="14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884118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2C175891-8608-4032-8766-761349C7C1E9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93" y="559356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Graphic 14" descr="User">
            <a:extLst>
              <a:ext uri="{FF2B5EF4-FFF2-40B4-BE49-F238E27FC236}">
                <a16:creationId xmlns:a16="http://schemas.microsoft.com/office/drawing/2014/main" id="{5AAE3E1E-BEAC-4C20-B20B-EC7784C718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07117" y="1519949"/>
            <a:ext cx="540000" cy="573818"/>
          </a:xfrm>
          <a:prstGeom prst="rect">
            <a:avLst/>
          </a:prstGeom>
        </p:spPr>
      </p:pic>
      <p:pic>
        <p:nvPicPr>
          <p:cNvPr id="16" name="Graphic 15" descr="Envelope">
            <a:extLst>
              <a:ext uri="{FF2B5EF4-FFF2-40B4-BE49-F238E27FC236}">
                <a16:creationId xmlns:a16="http://schemas.microsoft.com/office/drawing/2014/main" id="{FD3B0CAC-B3BD-413E-8B7F-185750516B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07117" y="2158879"/>
            <a:ext cx="540000" cy="573818"/>
          </a:xfrm>
          <a:prstGeom prst="rect">
            <a:avLst/>
          </a:prstGeom>
        </p:spPr>
      </p:pic>
      <p:pic>
        <p:nvPicPr>
          <p:cNvPr id="17" name="Picture 2" descr="Related image">
            <a:extLst>
              <a:ext uri="{FF2B5EF4-FFF2-40B4-BE49-F238E27FC236}">
                <a16:creationId xmlns:a16="http://schemas.microsoft.com/office/drawing/2014/main" id="{E537AAC5-6B86-4ED1-86BA-05400D521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42" y="2855290"/>
            <a:ext cx="723550" cy="43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BD3FC10-6751-438C-B5D7-0049240E9393}"/>
              </a:ext>
            </a:extLst>
          </p:cNvPr>
          <p:cNvPicPr>
            <a:picLocks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009" y="556444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EA612E-67A9-49C7-A28F-5AA149A9686F}"/>
              </a:ext>
            </a:extLst>
          </p:cNvPr>
          <p:cNvPicPr>
            <a:picLocks/>
          </p:cNvPicPr>
          <p:nvPr/>
        </p:nvPicPr>
        <p:blipFill>
          <a:blip r:embed="rId20"/>
          <a:stretch>
            <a:fillRect/>
          </a:stretch>
        </p:blipFill>
        <p:spPr>
          <a:xfrm>
            <a:off x="10026417" y="3585039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22AD3F-38B7-4673-9274-5702D9230442}"/>
              </a:ext>
            </a:extLst>
          </p:cNvPr>
          <p:cNvPicPr>
            <a:picLocks/>
          </p:cNvPicPr>
          <p:nvPr/>
        </p:nvPicPr>
        <p:blipFill>
          <a:blip r:embed="rId21"/>
          <a:stretch>
            <a:fillRect/>
          </a:stretch>
        </p:blipFill>
        <p:spPr>
          <a:xfrm>
            <a:off x="7550251" y="559356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0EBD5F-72F8-44A5-80B0-3B8BC73FC52E}"/>
              </a:ext>
            </a:extLst>
          </p:cNvPr>
          <p:cNvPicPr>
            <a:picLocks/>
          </p:cNvPicPr>
          <p:nvPr/>
        </p:nvPicPr>
        <p:blipFill>
          <a:blip r:embed="rId22"/>
          <a:stretch>
            <a:fillRect/>
          </a:stretch>
        </p:blipFill>
        <p:spPr>
          <a:xfrm>
            <a:off x="7550251" y="3585039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FFE686-F877-4AB9-8061-E124C098D866}"/>
              </a:ext>
            </a:extLst>
          </p:cNvPr>
          <p:cNvPicPr>
            <a:picLocks/>
          </p:cNvPicPr>
          <p:nvPr/>
        </p:nvPicPr>
        <p:blipFill>
          <a:blip r:embed="rId23"/>
          <a:stretch>
            <a:fillRect/>
          </a:stretch>
        </p:blipFill>
        <p:spPr>
          <a:xfrm>
            <a:off x="5050493" y="3585039"/>
            <a:ext cx="900000" cy="900000"/>
          </a:xfrm>
          <a:prstGeom prst="ellipse">
            <a:avLst/>
          </a:prstGeom>
          <a:ln w="1905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Graphic 18" descr="User">
            <a:extLst>
              <a:ext uri="{FF2B5EF4-FFF2-40B4-BE49-F238E27FC236}">
                <a16:creationId xmlns:a16="http://schemas.microsoft.com/office/drawing/2014/main" id="{5304DDC0-A360-4DE8-9CB4-05D0A34D387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07117" y="4571573"/>
            <a:ext cx="540000" cy="573818"/>
          </a:xfrm>
          <a:prstGeom prst="rect">
            <a:avLst/>
          </a:prstGeom>
        </p:spPr>
      </p:pic>
      <p:pic>
        <p:nvPicPr>
          <p:cNvPr id="20" name="Graphic 19" descr="Envelope">
            <a:extLst>
              <a:ext uri="{FF2B5EF4-FFF2-40B4-BE49-F238E27FC236}">
                <a16:creationId xmlns:a16="http://schemas.microsoft.com/office/drawing/2014/main" id="{9042A8CF-F11F-4CDB-850F-6D8F4E1D429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07117" y="5210503"/>
            <a:ext cx="540000" cy="573818"/>
          </a:xfrm>
          <a:prstGeom prst="rect">
            <a:avLst/>
          </a:prstGeom>
        </p:spPr>
      </p:pic>
      <p:pic>
        <p:nvPicPr>
          <p:cNvPr id="21" name="Picture 2" descr="Related image">
            <a:extLst>
              <a:ext uri="{FF2B5EF4-FFF2-40B4-BE49-F238E27FC236}">
                <a16:creationId xmlns:a16="http://schemas.microsoft.com/office/drawing/2014/main" id="{F421AAC2-7C02-4BAE-8AA2-12D813C79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342" y="5906914"/>
            <a:ext cx="723550" cy="43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808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2A621-3557-43EC-9B42-00F77E368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A. Challenges</a:t>
            </a:r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CFB1892-868F-4D8D-BC12-410A81C895A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67047163"/>
              </p:ext>
            </p:extLst>
          </p:nvPr>
        </p:nvGraphicFramePr>
        <p:xfrm>
          <a:off x="1265238" y="1825625"/>
          <a:ext cx="10515600" cy="4651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98110576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83167525"/>
                    </a:ext>
                  </a:extLst>
                </a:gridCol>
              </a:tblGrid>
              <a:tr h="20605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312623"/>
                  </a:ext>
                </a:extLst>
              </a:tr>
              <a:tr h="683696">
                <a:tc>
                  <a:txBody>
                    <a:bodyPr/>
                    <a:lstStyle/>
                    <a:p>
                      <a:r>
                        <a:rPr lang="nl-NL" sz="2000" dirty="0" err="1"/>
                        <a:t>Discrepancies</a:t>
                      </a:r>
                      <a:r>
                        <a:rPr lang="nl-NL" sz="2000" dirty="0"/>
                        <a:t> </a:t>
                      </a:r>
                      <a:r>
                        <a:rPr lang="nl-NL" sz="2000" dirty="0" err="1"/>
                        <a:t>between</a:t>
                      </a:r>
                      <a:r>
                        <a:rPr lang="nl-NL" sz="2000" dirty="0"/>
                        <a:t> </a:t>
                      </a:r>
                      <a:r>
                        <a:rPr lang="nl-NL" sz="2000" dirty="0" err="1"/>
                        <a:t>process</a:t>
                      </a:r>
                      <a:r>
                        <a:rPr lang="nl-NL" sz="2000" dirty="0"/>
                        <a:t> </a:t>
                      </a:r>
                      <a:r>
                        <a:rPr lang="nl-NL" sz="2000" dirty="0" err="1"/>
                        <a:t>specifications</a:t>
                      </a:r>
                      <a:r>
                        <a:rPr lang="nl-NL" sz="2000" dirty="0"/>
                        <a:t> and </a:t>
                      </a:r>
                      <a:r>
                        <a:rPr lang="nl-NL" sz="2000" dirty="0" err="1"/>
                        <a:t>observed</a:t>
                      </a:r>
                      <a:r>
                        <a:rPr lang="nl-NL" sz="2000" dirty="0"/>
                        <a:t> </a:t>
                      </a:r>
                      <a:r>
                        <a:rPr lang="nl-NL" sz="2000" dirty="0" err="1"/>
                        <a:t>reality</a:t>
                      </a:r>
                      <a:endParaRPr lang="nl-NL" sz="2000" dirty="0"/>
                    </a:p>
                    <a:p>
                      <a:endParaRPr lang="nl-NL" sz="18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nl-NL" sz="1500" dirty="0"/>
                        <a:t>System-</a:t>
                      </a:r>
                      <a:r>
                        <a:rPr lang="nl-NL" sz="1500" dirty="0" err="1"/>
                        <a:t>wide</a:t>
                      </a:r>
                      <a:r>
                        <a:rPr lang="nl-NL" sz="1500" dirty="0"/>
                        <a:t> impact is </a:t>
                      </a:r>
                      <a:r>
                        <a:rPr lang="nl-NL" sz="1500" dirty="0" err="1"/>
                        <a:t>not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properly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assessed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before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implementation</a:t>
                      </a:r>
                      <a:r>
                        <a:rPr lang="nl-NL" sz="1500" dirty="0"/>
                        <a:t> of new systems (e.g., </a:t>
                      </a:r>
                      <a:r>
                        <a:rPr lang="nl-NL" sz="1500" dirty="0" err="1"/>
                        <a:t>due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to</a:t>
                      </a:r>
                      <a:r>
                        <a:rPr lang="nl-NL" sz="1500" dirty="0"/>
                        <a:t> time and budget </a:t>
                      </a:r>
                      <a:r>
                        <a:rPr lang="nl-NL" sz="1500" dirty="0" err="1"/>
                        <a:t>contrainst</a:t>
                      </a:r>
                      <a:r>
                        <a:rPr lang="nl-NL" sz="1500" dirty="0"/>
                        <a:t>)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Stakeholders </a:t>
                      </a:r>
                      <a:r>
                        <a:rPr lang="nl-NL" sz="2000" dirty="0" err="1"/>
                        <a:t>often</a:t>
                      </a:r>
                      <a:r>
                        <a:rPr lang="nl-NL" sz="2000" dirty="0"/>
                        <a:t> have divergent </a:t>
                      </a:r>
                      <a:r>
                        <a:rPr lang="nl-NL" sz="2000" dirty="0" err="1"/>
                        <a:t>objectives</a:t>
                      </a:r>
                      <a:endParaRPr lang="nl-NL" sz="2000" dirty="0"/>
                    </a:p>
                    <a:p>
                      <a:endParaRPr lang="nl-NL" sz="1800" dirty="0"/>
                    </a:p>
                    <a:p>
                      <a:endParaRPr lang="nl-NL" sz="1800" dirty="0"/>
                    </a:p>
                    <a:p>
                      <a:pPr marL="285750" marR="0" lvl="0" indent="-28575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nl-NL" sz="1500" dirty="0"/>
                        <a:t>No or </a:t>
                      </a:r>
                      <a:r>
                        <a:rPr lang="nl-NL" sz="1500" dirty="0" err="1"/>
                        <a:t>limited</a:t>
                      </a:r>
                      <a:r>
                        <a:rPr lang="nl-NL" sz="1500" dirty="0"/>
                        <a:t> consensus</a:t>
                      </a:r>
                    </a:p>
                    <a:p>
                      <a:pPr marL="285750" marR="0" lvl="0" indent="-28575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nl-NL" sz="1500" dirty="0" err="1"/>
                        <a:t>Autonomous</a:t>
                      </a:r>
                      <a:r>
                        <a:rPr lang="nl-NL" sz="1500" dirty="0"/>
                        <a:t>, </a:t>
                      </a:r>
                      <a:r>
                        <a:rPr lang="nl-NL" sz="1500" dirty="0" err="1"/>
                        <a:t>self-interested</a:t>
                      </a:r>
                      <a:r>
                        <a:rPr lang="nl-NL" sz="1500" dirty="0"/>
                        <a:t> and </a:t>
                      </a:r>
                      <a:r>
                        <a:rPr lang="nl-NL" sz="1500" dirty="0" err="1"/>
                        <a:t>not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necessarily</a:t>
                      </a:r>
                      <a:r>
                        <a:rPr lang="nl-NL" sz="1500" dirty="0"/>
                        <a:t> </a:t>
                      </a:r>
                      <a:r>
                        <a:rPr lang="nl-NL" sz="1500" dirty="0" err="1"/>
                        <a:t>cooperative</a:t>
                      </a:r>
                      <a:endParaRPr lang="nl-NL" sz="1500" dirty="0"/>
                    </a:p>
                    <a:p>
                      <a:pPr marL="285750" marR="0" lvl="0" indent="-285750" algn="l" defTabSz="9142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Individual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stakeholders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may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not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: (1) trust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the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system, (2)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be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willing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to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share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their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information, or (3)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comply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with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the</a:t>
                      </a:r>
                      <a:r>
                        <a:rPr lang="nl-NL" sz="1500" dirty="0">
                          <a:sym typeface="Wingdings" panose="05000000000000000000" pitchFamily="2" charset="2"/>
                        </a:rPr>
                        <a:t> systems </a:t>
                      </a:r>
                      <a:r>
                        <a:rPr lang="nl-NL" sz="1500" dirty="0" err="1">
                          <a:sym typeface="Wingdings" panose="05000000000000000000" pitchFamily="2" charset="2"/>
                        </a:rPr>
                        <a:t>outcome</a:t>
                      </a:r>
                      <a:endParaRPr lang="nl-NL" sz="1500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33886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C4E39-A7BE-4FA7-9D91-7224D1FCB3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3893E7-10C7-479E-B739-2F8038C27D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06"/>
          <a:stretch/>
        </p:blipFill>
        <p:spPr>
          <a:xfrm>
            <a:off x="2633713" y="1597025"/>
            <a:ext cx="2043006" cy="2098373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E291E23-A88C-4801-ABA8-31CD7975FA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0" t="16348" r="11276" b="23364"/>
          <a:stretch/>
        </p:blipFill>
        <p:spPr bwMode="auto">
          <a:xfrm>
            <a:off x="6905625" y="1597025"/>
            <a:ext cx="3617428" cy="2129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D39C4F6-D31C-4454-A3FC-296DDDDE8E88}"/>
              </a:ext>
            </a:extLst>
          </p:cNvPr>
          <p:cNvSpPr/>
          <p:nvPr/>
        </p:nvSpPr>
        <p:spPr>
          <a:xfrm>
            <a:off x="6905625" y="3682325"/>
            <a:ext cx="13885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000" dirty="0"/>
              <a:t>https://unsplash.com/</a:t>
            </a:r>
          </a:p>
        </p:txBody>
      </p:sp>
    </p:spTree>
    <p:extLst>
      <p:ext uri="{BB962C8B-B14F-4D97-AF65-F5344CB8AC3E}">
        <p14:creationId xmlns:p14="http://schemas.microsoft.com/office/powerpoint/2010/main" val="1513343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3F84C-F592-49B6-B556-2B14D0305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B. Inspirational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FD1D4-8C7B-4080-9CA2-EDDCC196A1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087AB0-095E-4BBC-A145-C4CB22520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729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3F84C-F592-49B6-B556-2B14D0305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B. Inspirational 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FD1D4-8C7B-4080-9CA2-EDDCC196A1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087AB0-095E-4BBC-A145-C4CB22520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Can+A+Thousand+Tiny+Swarming+Robots+Outsmart+Nature%3F+%7C+Deep+Look">
            <a:hlinkClick r:id="" action="ppaction://media"/>
            <a:extLst>
              <a:ext uri="{FF2B5EF4-FFF2-40B4-BE49-F238E27FC236}">
                <a16:creationId xmlns:a16="http://schemas.microsoft.com/office/drawing/2014/main" id="{E0BBD8B8-EDB0-4026-8968-03557503796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317" end="147648.15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77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6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C3C75-6D30-4348-B828-745ECF615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C. Lessons Learned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7335E-436C-4C1B-A1DF-28115BDA3D9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Each ‘agent’ has: </a:t>
            </a:r>
          </a:p>
          <a:p>
            <a:r>
              <a:rPr lang="en-US" sz="2000" dirty="0"/>
              <a:t>Its own goal</a:t>
            </a:r>
          </a:p>
          <a:p>
            <a:r>
              <a:rPr lang="en-US" sz="2000" dirty="0"/>
              <a:t>Limited domain knowledge (e.g., incomplete or uncertain)</a:t>
            </a:r>
          </a:p>
          <a:p>
            <a:r>
              <a:rPr lang="en-US" sz="2000" dirty="0"/>
              <a:t>Bounded rationality</a:t>
            </a:r>
          </a:p>
          <a:p>
            <a:r>
              <a:rPr lang="en-US" sz="2000" dirty="0"/>
              <a:t>The ability to take decision in real-time</a:t>
            </a:r>
          </a:p>
          <a:p>
            <a:r>
              <a:rPr lang="en-US" sz="2000" dirty="0"/>
              <a:t>Limited capabilities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However, the group of distributed decision-making entities is capable of realizing a form op optimization!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6B3FD0-0A4F-4744-A9FC-7EB21E0F7F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 descr="j0346891">
            <a:extLst>
              <a:ext uri="{FF2B5EF4-FFF2-40B4-BE49-F238E27FC236}">
                <a16:creationId xmlns:a16="http://schemas.microsoft.com/office/drawing/2014/main" id="{E73280E8-9FAD-4D58-9C04-3314D256E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4748" flipH="1">
            <a:off x="8498836" y="1924754"/>
            <a:ext cx="2947828" cy="1656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4655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6905-7ACC-4880-81D0-913AB5CAC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D. Research Initiatives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202CB-9BEB-4D24-8191-324119B4837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Process mining can help to discover and analyze processes: </a:t>
            </a:r>
          </a:p>
          <a:p>
            <a:r>
              <a:rPr lang="en-US" sz="2000" dirty="0"/>
              <a:t>Diversity of supply chain players</a:t>
            </a:r>
          </a:p>
          <a:p>
            <a:r>
              <a:rPr lang="en-US" sz="2000" dirty="0"/>
              <a:t>Analyze system-wide performance</a:t>
            </a:r>
          </a:p>
          <a:p>
            <a:r>
              <a:rPr lang="en-US" sz="2000" dirty="0"/>
              <a:t>Mismatch between expected behavior and realized behavior</a:t>
            </a:r>
          </a:p>
          <a:p>
            <a:r>
              <a:rPr lang="en-US" sz="2000" dirty="0"/>
              <a:t>Wealth of data available in (ERP) information systems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F9440-9C4F-4D0E-8ADF-5F1F827809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 descr="A picture containing light, clock, white&#10;&#10;Description automatically generated">
            <a:extLst>
              <a:ext uri="{FF2B5EF4-FFF2-40B4-BE49-F238E27FC236}">
                <a16:creationId xmlns:a16="http://schemas.microsoft.com/office/drawing/2014/main" id="{E4E88B19-36B9-424A-9573-9279C8D79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0092" y="4346780"/>
            <a:ext cx="1958002" cy="1958002"/>
          </a:xfrm>
          <a:prstGeom prst="rect">
            <a:avLst/>
          </a:prstGeom>
        </p:spPr>
      </p:pic>
      <p:pic>
        <p:nvPicPr>
          <p:cNvPr id="6" name="Picture 5" descr="A picture containing monitor, animal, light, drawing&#10;&#10;Description automatically generated">
            <a:extLst>
              <a:ext uri="{FF2B5EF4-FFF2-40B4-BE49-F238E27FC236}">
                <a16:creationId xmlns:a16="http://schemas.microsoft.com/office/drawing/2014/main" id="{F8808DB8-6DF9-4C0B-812D-4911EE20F3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7811" t="29727" r="17546" b="11471"/>
          <a:stretch/>
        </p:blipFill>
        <p:spPr>
          <a:xfrm>
            <a:off x="6480995" y="4633556"/>
            <a:ext cx="2029285" cy="138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35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2660-63FC-45E0-8BD5-23F1E79E8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583" y="365125"/>
            <a:ext cx="10515600" cy="1325563"/>
          </a:xfrm>
        </p:spPr>
        <p:txBody>
          <a:bodyPr/>
          <a:lstStyle/>
          <a:p>
            <a:r>
              <a:rPr lang="en-US" dirty="0"/>
              <a:t>1. Research opportunity</a:t>
            </a:r>
            <a:br>
              <a:rPr lang="en-US" dirty="0"/>
            </a:br>
            <a:r>
              <a:rPr lang="en-US" sz="3600" b="0" dirty="0"/>
              <a:t>E. Objective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EAC6E-1375-464A-9373-E550908CCE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Emergent behavior</a:t>
            </a:r>
            <a:r>
              <a:rPr lang="en-US" baseline="30000" dirty="0"/>
              <a:t>*</a:t>
            </a:r>
            <a:r>
              <a:rPr lang="en-US" dirty="0"/>
              <a:t> = </a:t>
            </a:r>
          </a:p>
          <a:p>
            <a:pPr marL="914327" lvl="1" indent="-457200">
              <a:buAutoNum type="arabicPeriod"/>
            </a:pPr>
            <a:r>
              <a:rPr lang="en-US" dirty="0"/>
              <a:t>Result of unfamiliar and unique behavior that has been occurred</a:t>
            </a:r>
          </a:p>
          <a:p>
            <a:pPr marL="914327" lvl="1" indent="-457200">
              <a:buAutoNum type="arabicPeriod"/>
            </a:pPr>
            <a:r>
              <a:rPr lang="en-US" dirty="0"/>
              <a:t>Unrecognized behavior that has been a possibility from inception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EE7A2F-A48F-48BE-BAC4-A8513038B3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D83B-F5E2-6149-B7DD-0F6F1BA7590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C8424A3-A66E-4E13-812D-FF561C601BF4}"/>
              </a:ext>
            </a:extLst>
          </p:cNvPr>
          <p:cNvSpPr/>
          <p:nvPr/>
        </p:nvSpPr>
        <p:spPr>
          <a:xfrm>
            <a:off x="1440636" y="2938061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Multi-agent system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2E30B5-E7B8-4553-8FF1-B0014BFD5CEF}"/>
              </a:ext>
            </a:extLst>
          </p:cNvPr>
          <p:cNvSpPr/>
          <p:nvPr/>
        </p:nvSpPr>
        <p:spPr>
          <a:xfrm>
            <a:off x="4821190" y="2938061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Process mining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0006F98-5638-487F-83D7-39B9B5A7E670}"/>
              </a:ext>
            </a:extLst>
          </p:cNvPr>
          <p:cNvSpPr/>
          <p:nvPr/>
        </p:nvSpPr>
        <p:spPr>
          <a:xfrm>
            <a:off x="8370000" y="2938061"/>
            <a:ext cx="3205501" cy="932434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Analyze emergence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C3C62532-F4D2-4AF5-B47D-5709533A4E22}"/>
              </a:ext>
            </a:extLst>
          </p:cNvPr>
          <p:cNvSpPr/>
          <p:nvPr/>
        </p:nvSpPr>
        <p:spPr>
          <a:xfrm>
            <a:off x="4037078" y="2745910"/>
            <a:ext cx="1316736" cy="131673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quals 9">
            <a:extLst>
              <a:ext uri="{FF2B5EF4-FFF2-40B4-BE49-F238E27FC236}">
                <a16:creationId xmlns:a16="http://schemas.microsoft.com/office/drawing/2014/main" id="{51B71EA4-F245-4D77-9E4E-6D360F02515F}"/>
              </a:ext>
            </a:extLst>
          </p:cNvPr>
          <p:cNvSpPr/>
          <p:nvPr/>
        </p:nvSpPr>
        <p:spPr>
          <a:xfrm>
            <a:off x="7572814" y="2752452"/>
            <a:ext cx="1316736" cy="131673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E6C122-7651-488F-9DC3-9CA34644256E}"/>
              </a:ext>
            </a:extLst>
          </p:cNvPr>
          <p:cNvSpPr/>
          <p:nvPr/>
        </p:nvSpPr>
        <p:spPr>
          <a:xfrm>
            <a:off x="1265582" y="6322468"/>
            <a:ext cx="66226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*: M. Grieves and J. Vickers, “Digital twin: Mitigating unpredictable, undesirable emergent behavior in complex systems,” in Transdisciplinary perspectives on complex systems. Springer, 2017, pp. 85–113.</a:t>
            </a:r>
          </a:p>
        </p:txBody>
      </p:sp>
      <p:pic>
        <p:nvPicPr>
          <p:cNvPr id="12" name="Picture 11" descr="j0346891">
            <a:extLst>
              <a:ext uri="{FF2B5EF4-FFF2-40B4-BE49-F238E27FC236}">
                <a16:creationId xmlns:a16="http://schemas.microsoft.com/office/drawing/2014/main" id="{AE2CA00F-7BEF-4FA3-AA39-B198CD81F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4748" flipH="1">
            <a:off x="1508450" y="2056730"/>
            <a:ext cx="1549344" cy="87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3" name="3D Model 12" descr="Semi Truck">
                <a:extLst>
                  <a:ext uri="{FF2B5EF4-FFF2-40B4-BE49-F238E27FC236}">
                    <a16:creationId xmlns:a16="http://schemas.microsoft.com/office/drawing/2014/main" id="{76B11A79-8763-42F4-B762-90C1EB197BD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18312922"/>
                  </p:ext>
                </p:extLst>
              </p:nvPr>
            </p:nvGraphicFramePr>
            <p:xfrm>
              <a:off x="2185744" y="3753252"/>
              <a:ext cx="2463792" cy="101786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463792" cy="1017860"/>
                    </a:xfrm>
                    <a:prstGeom prst="rect">
                      <a:avLst/>
                    </a:prstGeom>
                  </am3d:spPr>
                  <am3d:camera>
                    <am3d:pos x="0" y="0" z="498940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674" d="1000000"/>
                    <am3d:preTrans dx="0" dy="-522386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290738" ay="2034598" az="-162425"/>
                    <am3d:postTrans dx="0" dy="0" dz="0"/>
                  </am3d:trans>
                  <am3d:attrSrcUrl r:id="rId5"/>
                  <am3d:raster rName="Office3DRenderer" rVer="16.0.8326">
                    <am3d:blip r:embed="rId6"/>
                  </am3d:raster>
                  <am3d:objViewport viewportSz="288235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3" name="3D Model 12" descr="Semi Truck">
                <a:extLst>
                  <a:ext uri="{FF2B5EF4-FFF2-40B4-BE49-F238E27FC236}">
                    <a16:creationId xmlns:a16="http://schemas.microsoft.com/office/drawing/2014/main" id="{76B11A79-8763-42F4-B762-90C1EB197B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85744" y="3753252"/>
                <a:ext cx="2463792" cy="101786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Picture 13" descr="A picture containing light, clock, white&#10;&#10;Description automatically generated">
            <a:extLst>
              <a:ext uri="{FF2B5EF4-FFF2-40B4-BE49-F238E27FC236}">
                <a16:creationId xmlns:a16="http://schemas.microsoft.com/office/drawing/2014/main" id="{AFE23B08-1529-4AF4-BB07-8A280EB4B1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6717339" y="3908958"/>
            <a:ext cx="855476" cy="855476"/>
          </a:xfrm>
          <a:prstGeom prst="rect">
            <a:avLst/>
          </a:prstGeom>
        </p:spPr>
      </p:pic>
      <p:pic>
        <p:nvPicPr>
          <p:cNvPr id="17" name="Picture 16" descr="A picture containing monitor, animal, light, drawing&#10;&#10;Description automatically generated">
            <a:extLst>
              <a:ext uri="{FF2B5EF4-FFF2-40B4-BE49-F238E27FC236}">
                <a16:creationId xmlns:a16="http://schemas.microsoft.com/office/drawing/2014/main" id="{55475441-FC76-4878-8939-07D826726CE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rcRect l="17811" t="29727" r="17546" b="11471"/>
          <a:stretch/>
        </p:blipFill>
        <p:spPr>
          <a:xfrm>
            <a:off x="10253074" y="3950294"/>
            <a:ext cx="1203130" cy="820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7720152"/>
      </p:ext>
    </p:extLst>
  </p:cSld>
  <p:clrMapOvr>
    <a:masterClrMapping/>
  </p:clrMapOvr>
</p:sld>
</file>

<file path=ppt/theme/theme1.xml><?xml version="1.0" encoding="utf-8"?>
<a:theme xmlns:a="http://schemas.openxmlformats.org/drawingml/2006/main" name="UT Title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T Chapter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3.xml><?xml version="1.0" encoding="utf-8"?>
<a:theme xmlns:a="http://schemas.openxmlformats.org/drawingml/2006/main" name="UT Chapter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4.xml><?xml version="1.0" encoding="utf-8"?>
<a:theme xmlns:a="http://schemas.openxmlformats.org/drawingml/2006/main" name="UT Chapter slide White + logo own nam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5.xml><?xml version="1.0" encoding="utf-8"?>
<a:theme xmlns:a="http://schemas.openxmlformats.org/drawingml/2006/main" name="UT Chapter slide Black + logo own nam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6.xml><?xml version="1.0" encoding="utf-8"?>
<a:theme xmlns:a="http://schemas.openxmlformats.org/drawingml/2006/main" name="UT Table of Content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7.xml><?xml version="1.0" encoding="utf-8"?>
<a:theme xmlns:a="http://schemas.openxmlformats.org/drawingml/2006/main" name="UT Table of Content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8.xml><?xml version="1.0" encoding="utf-8"?>
<a:theme xmlns:a="http://schemas.openxmlformats.org/drawingml/2006/main" name="UT Content slide White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ppt/theme/theme9.xml><?xml version="1.0" encoding="utf-8"?>
<a:theme xmlns:a="http://schemas.openxmlformats.org/drawingml/2006/main" name="UT Content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med" id="{38EFCB40-8075-4379-B608-001D32BF0987}" vid="{32DD4C13-7CE8-4DC6-9A95-709DF41A19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UT test</Template>
  <TotalTime>1474</TotalTime>
  <Words>1221</Words>
  <Application>Microsoft Office PowerPoint</Application>
  <PresentationFormat>Widescreen</PresentationFormat>
  <Paragraphs>260</Paragraphs>
  <Slides>32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Arial</vt:lpstr>
      <vt:lpstr>Arial Narrow</vt:lpstr>
      <vt:lpstr>Calibri</vt:lpstr>
      <vt:lpstr>Wingdings</vt:lpstr>
      <vt:lpstr>UT Title slide Black</vt:lpstr>
      <vt:lpstr>UT Chapter slide White</vt:lpstr>
      <vt:lpstr>UT Chapter slide Black</vt:lpstr>
      <vt:lpstr>UT Chapter slide White + logo own name</vt:lpstr>
      <vt:lpstr>UT Chapter slide Black + logo own name</vt:lpstr>
      <vt:lpstr>UT Table of Content slide White</vt:lpstr>
      <vt:lpstr>UT Table of Content slide Black</vt:lpstr>
      <vt:lpstr>UT Content slide White</vt:lpstr>
      <vt:lpstr>UT Content slide Black</vt:lpstr>
      <vt:lpstr>feeding agents with event logs</vt:lpstr>
      <vt:lpstr>PowerPoint Presentation</vt:lpstr>
      <vt:lpstr>1. Research opportunity A. Challenges</vt:lpstr>
      <vt:lpstr>1. Research opportunity A. Challenges</vt:lpstr>
      <vt:lpstr>1. Research opportunity B. Inspirational video</vt:lpstr>
      <vt:lpstr>1. Research opportunity B. Inspirational video</vt:lpstr>
      <vt:lpstr>1. Research opportunity C. Lessons Learned</vt:lpstr>
      <vt:lpstr>1. Research opportunity D. Research Initiatives</vt:lpstr>
      <vt:lpstr>1. Research opportunity E. Objective</vt:lpstr>
      <vt:lpstr>1. Research opportunity E. Objective</vt:lpstr>
      <vt:lpstr>1. Research opportunity F. Methodology</vt:lpstr>
      <vt:lpstr>1. Research opportunity G. Design science methodology</vt:lpstr>
      <vt:lpstr>PowerPoint Presentation</vt:lpstr>
      <vt:lpstr>2. Requirements &amp; architecture A. Design science methodology</vt:lpstr>
      <vt:lpstr>2. Requirements &amp; architecture B. Objective-centered solution</vt:lpstr>
      <vt:lpstr>2. Requirements &amp; architecture B. Objective-centered solution</vt:lpstr>
      <vt:lpstr>2. Requirements &amp; architecture B. Objective-centered solution</vt:lpstr>
      <vt:lpstr>2. Requirements &amp; architecture B. Objective-centered solution</vt:lpstr>
      <vt:lpstr>2. Requirements &amp; architecture B. Objective-centered solution</vt:lpstr>
      <vt:lpstr>2. Requirements &amp; architecture B. Objective-centered solution</vt:lpstr>
      <vt:lpstr>2. Requirements &amp; architecture B. Objective-centered solution</vt:lpstr>
      <vt:lpstr>PowerPoint Presentation</vt:lpstr>
      <vt:lpstr>3. Experimental proof-of-concept A. Design science methodology</vt:lpstr>
      <vt:lpstr>3. Experimental proof-of-concept B. Experimental setting</vt:lpstr>
      <vt:lpstr>3. Experimental proof-of-concept B. Experimental setting</vt:lpstr>
      <vt:lpstr>3. Experimental proof-of-concept C. Use case description</vt:lpstr>
      <vt:lpstr>3. Experimental proof-of-concept D. Simulation model</vt:lpstr>
      <vt:lpstr>3. Experimental proof-of-concept E. Process mining results</vt:lpstr>
      <vt:lpstr>PowerPoint Presentation</vt:lpstr>
      <vt:lpstr>4. Further research a. New research opportunities</vt:lpstr>
      <vt:lpstr>4. Further research B. To remember</vt:lpstr>
      <vt:lpstr>Questions?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Koot, M. (BMS)</cp:lastModifiedBy>
  <cp:revision>135</cp:revision>
  <dcterms:created xsi:type="dcterms:W3CDTF">2019-02-08T09:55:16Z</dcterms:created>
  <dcterms:modified xsi:type="dcterms:W3CDTF">2019-10-28T10:58:44Z</dcterms:modified>
</cp:coreProperties>
</file>